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732" r:id="rId7"/>
    <p:sldId id="258" r:id="rId8"/>
    <p:sldId id="265" r:id="rId9"/>
    <p:sldId id="266" r:id="rId10"/>
    <p:sldId id="267" r:id="rId11"/>
    <p:sldId id="268" r:id="rId12"/>
    <p:sldId id="754" r:id="rId13"/>
    <p:sldId id="269" r:id="rId14"/>
    <p:sldId id="270" r:id="rId15"/>
    <p:sldId id="271" r:id="rId16"/>
    <p:sldId id="755" r:id="rId17"/>
    <p:sldId id="272" r:id="rId18"/>
    <p:sldId id="273" r:id="rId19"/>
    <p:sldId id="274" r:id="rId20"/>
    <p:sldId id="275" r:id="rId21"/>
    <p:sldId id="280" r:id="rId22"/>
    <p:sldId id="283"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7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56FE6-5A37-421E-AFCD-849AA69F5AD3}" v="7" dt="2025-07-22T14:39:20.974"/>
    <p1510:client id="{A4DCB766-6F18-B6C6-D235-C719E6A78680}" v="382" dt="2025-07-22T10:51:21.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 Tighe" userId="afa1f7e4-e7a7-43d4-a516-957dba0d6e9b" providerId="ADAL" clId="{6B456FE6-5A37-421E-AFCD-849AA69F5AD3}"/>
    <pc:docChg chg="custSel modSld">
      <pc:chgData name="Kristin Tighe" userId="afa1f7e4-e7a7-43d4-a516-957dba0d6e9b" providerId="ADAL" clId="{6B456FE6-5A37-421E-AFCD-849AA69F5AD3}" dt="2025-07-22T18:43:00.652" v="152" actId="20577"/>
      <pc:docMkLst>
        <pc:docMk/>
      </pc:docMkLst>
      <pc:sldChg chg="modSp mod">
        <pc:chgData name="Kristin Tighe" userId="afa1f7e4-e7a7-43d4-a516-957dba0d6e9b" providerId="ADAL" clId="{6B456FE6-5A37-421E-AFCD-849AA69F5AD3}" dt="2025-07-22T18:43:00.652" v="152" actId="20577"/>
        <pc:sldMkLst>
          <pc:docMk/>
          <pc:sldMk cId="2809312573" sldId="261"/>
        </pc:sldMkLst>
        <pc:spChg chg="mod">
          <ac:chgData name="Kristin Tighe" userId="afa1f7e4-e7a7-43d4-a516-957dba0d6e9b" providerId="ADAL" clId="{6B456FE6-5A37-421E-AFCD-849AA69F5AD3}" dt="2025-07-22T18:43:00.652" v="152" actId="20577"/>
          <ac:spMkLst>
            <pc:docMk/>
            <pc:sldMk cId="2809312573" sldId="261"/>
            <ac:spMk id="18" creationId="{4364F356-06A1-0EC4-054F-8B67FC3AA191}"/>
          </ac:spMkLst>
        </pc:spChg>
      </pc:sldChg>
      <pc:sldChg chg="modSp mod">
        <pc:chgData name="Kristin Tighe" userId="afa1f7e4-e7a7-43d4-a516-957dba0d6e9b" providerId="ADAL" clId="{6B456FE6-5A37-421E-AFCD-849AA69F5AD3}" dt="2025-07-22T14:32:35.162" v="48" actId="20577"/>
        <pc:sldMkLst>
          <pc:docMk/>
          <pc:sldMk cId="1272685134" sldId="270"/>
        </pc:sldMkLst>
        <pc:spChg chg="mod">
          <ac:chgData name="Kristin Tighe" userId="afa1f7e4-e7a7-43d4-a516-957dba0d6e9b" providerId="ADAL" clId="{6B456FE6-5A37-421E-AFCD-849AA69F5AD3}" dt="2025-07-22T14:32:35.162" v="48" actId="20577"/>
          <ac:spMkLst>
            <pc:docMk/>
            <pc:sldMk cId="1272685134" sldId="270"/>
            <ac:spMk id="3" creationId="{B909451B-DEE9-6130-8C63-F341E1D59AE3}"/>
          </ac:spMkLst>
        </pc:spChg>
      </pc:sldChg>
      <pc:sldChg chg="addSp modSp mod">
        <pc:chgData name="Kristin Tighe" userId="afa1f7e4-e7a7-43d4-a516-957dba0d6e9b" providerId="ADAL" clId="{6B456FE6-5A37-421E-AFCD-849AA69F5AD3}" dt="2025-07-22T14:39:40.394" v="144" actId="2711"/>
        <pc:sldMkLst>
          <pc:docMk/>
          <pc:sldMk cId="2006156342" sldId="275"/>
        </pc:sldMkLst>
        <pc:spChg chg="mod">
          <ac:chgData name="Kristin Tighe" userId="afa1f7e4-e7a7-43d4-a516-957dba0d6e9b" providerId="ADAL" clId="{6B456FE6-5A37-421E-AFCD-849AA69F5AD3}" dt="2025-07-22T14:39:40.394" v="144" actId="2711"/>
          <ac:spMkLst>
            <pc:docMk/>
            <pc:sldMk cId="2006156342" sldId="275"/>
            <ac:spMk id="3" creationId="{B909451B-DEE9-6130-8C63-F341E1D59AE3}"/>
          </ac:spMkLst>
        </pc:spChg>
        <pc:spChg chg="add mod">
          <ac:chgData name="Kristin Tighe" userId="afa1f7e4-e7a7-43d4-a516-957dba0d6e9b" providerId="ADAL" clId="{6B456FE6-5A37-421E-AFCD-849AA69F5AD3}" dt="2025-07-22T14:39:28.178" v="143" actId="1076"/>
          <ac:spMkLst>
            <pc:docMk/>
            <pc:sldMk cId="2006156342" sldId="275"/>
            <ac:spMk id="6" creationId="{6BA25646-72F7-E36A-5193-60CF16C4EF3C}"/>
          </ac:spMkLst>
        </pc:spChg>
      </pc:sldChg>
    </pc:docChg>
  </pc:docChgLst>
  <pc:docChgLst>
    <pc:chgData name="Kristin Tighe" userId="S::ktighe@miconsult.net::afa1f7e4-e7a7-43d4-a516-957dba0d6e9b" providerId="AD" clId="Web-{A4DCB766-6F18-B6C6-D235-C719E6A78680}"/>
    <pc:docChg chg="modSld">
      <pc:chgData name="Kristin Tighe" userId="S::ktighe@miconsult.net::afa1f7e4-e7a7-43d4-a516-957dba0d6e9b" providerId="AD" clId="Web-{A4DCB766-6F18-B6C6-D235-C719E6A78680}" dt="2025-07-22T10:51:21.148" v="354"/>
      <pc:docMkLst>
        <pc:docMk/>
      </pc:docMkLst>
      <pc:sldChg chg="modSp">
        <pc:chgData name="Kristin Tighe" userId="S::ktighe@miconsult.net::afa1f7e4-e7a7-43d4-a516-957dba0d6e9b" providerId="AD" clId="Web-{A4DCB766-6F18-B6C6-D235-C719E6A78680}" dt="2025-07-22T10:30:35.696" v="1" actId="20577"/>
        <pc:sldMkLst>
          <pc:docMk/>
          <pc:sldMk cId="2495784061" sldId="256"/>
        </pc:sldMkLst>
        <pc:spChg chg="mod">
          <ac:chgData name="Kristin Tighe" userId="S::ktighe@miconsult.net::afa1f7e4-e7a7-43d4-a516-957dba0d6e9b" providerId="AD" clId="Web-{A4DCB766-6F18-B6C6-D235-C719E6A78680}" dt="2025-07-22T10:30:35.696" v="1" actId="20577"/>
          <ac:spMkLst>
            <pc:docMk/>
            <pc:sldMk cId="2495784061" sldId="256"/>
            <ac:spMk id="17" creationId="{AB660911-D5EB-ABE8-10FC-C2D4E3C34FEF}"/>
          </ac:spMkLst>
        </pc:spChg>
      </pc:sldChg>
      <pc:sldChg chg="modSp">
        <pc:chgData name="Kristin Tighe" userId="S::ktighe@miconsult.net::afa1f7e4-e7a7-43d4-a516-957dba0d6e9b" providerId="AD" clId="Web-{A4DCB766-6F18-B6C6-D235-C719E6A78680}" dt="2025-07-22T10:50:19.661" v="230" actId="14100"/>
        <pc:sldMkLst>
          <pc:docMk/>
          <pc:sldMk cId="2809312573" sldId="261"/>
        </pc:sldMkLst>
        <pc:spChg chg="mod">
          <ac:chgData name="Kristin Tighe" userId="S::ktighe@miconsult.net::afa1f7e4-e7a7-43d4-a516-957dba0d6e9b" providerId="AD" clId="Web-{A4DCB766-6F18-B6C6-D235-C719E6A78680}" dt="2025-07-22T10:50:19.661" v="230" actId="14100"/>
          <ac:spMkLst>
            <pc:docMk/>
            <pc:sldMk cId="2809312573" sldId="261"/>
            <ac:spMk id="18" creationId="{4364F356-06A1-0EC4-054F-8B67FC3AA191}"/>
          </ac:spMkLst>
        </pc:spChg>
      </pc:sldChg>
      <pc:sldChg chg="modSp">
        <pc:chgData name="Kristin Tighe" userId="S::ktighe@miconsult.net::afa1f7e4-e7a7-43d4-a516-957dba0d6e9b" providerId="AD" clId="Web-{A4DCB766-6F18-B6C6-D235-C719E6A78680}" dt="2025-07-22T10:51:13.554" v="300"/>
        <pc:sldMkLst>
          <pc:docMk/>
          <pc:sldMk cId="2075825420" sldId="271"/>
        </pc:sldMkLst>
        <pc:graphicFrameChg chg="mod modGraphic">
          <ac:chgData name="Kristin Tighe" userId="S::ktighe@miconsult.net::afa1f7e4-e7a7-43d4-a516-957dba0d6e9b" providerId="AD" clId="Web-{A4DCB766-6F18-B6C6-D235-C719E6A78680}" dt="2025-07-22T10:51:03.710" v="254"/>
          <ac:graphicFrameMkLst>
            <pc:docMk/>
            <pc:sldMk cId="2075825420" sldId="271"/>
            <ac:graphicFrameMk id="4" creationId="{5FD76F7E-3783-D73A-655A-3C7058CC7E51}"/>
          </ac:graphicFrameMkLst>
        </pc:graphicFrameChg>
        <pc:graphicFrameChg chg="mod modGraphic">
          <ac:chgData name="Kristin Tighe" userId="S::ktighe@miconsult.net::afa1f7e4-e7a7-43d4-a516-957dba0d6e9b" providerId="AD" clId="Web-{A4DCB766-6F18-B6C6-D235-C719E6A78680}" dt="2025-07-22T10:51:13.554" v="300"/>
          <ac:graphicFrameMkLst>
            <pc:docMk/>
            <pc:sldMk cId="2075825420" sldId="271"/>
            <ac:graphicFrameMk id="5" creationId="{21387006-00FD-A6AD-359E-B53511224FB0}"/>
          </ac:graphicFrameMkLst>
        </pc:graphicFrameChg>
      </pc:sldChg>
      <pc:sldChg chg="modSp">
        <pc:chgData name="Kristin Tighe" userId="S::ktighe@miconsult.net::afa1f7e4-e7a7-43d4-a516-957dba0d6e9b" providerId="AD" clId="Web-{A4DCB766-6F18-B6C6-D235-C719E6A78680}" dt="2025-07-22T10:37:22.617" v="106" actId="1076"/>
        <pc:sldMkLst>
          <pc:docMk/>
          <pc:sldMk cId="3902165871" sldId="272"/>
        </pc:sldMkLst>
        <pc:graphicFrameChg chg="mod modGraphic">
          <ac:chgData name="Kristin Tighe" userId="S::ktighe@miconsult.net::afa1f7e4-e7a7-43d4-a516-957dba0d6e9b" providerId="AD" clId="Web-{A4DCB766-6F18-B6C6-D235-C719E6A78680}" dt="2025-07-22T10:37:09.210" v="104"/>
          <ac:graphicFrameMkLst>
            <pc:docMk/>
            <pc:sldMk cId="3902165871" sldId="272"/>
            <ac:graphicFrameMk id="6" creationId="{08D145A6-1B9C-22EE-E6CA-2C25F2DD8EFE}"/>
          </ac:graphicFrameMkLst>
        </pc:graphicFrameChg>
        <pc:graphicFrameChg chg="mod modGraphic">
          <ac:chgData name="Kristin Tighe" userId="S::ktighe@miconsult.net::afa1f7e4-e7a7-43d4-a516-957dba0d6e9b" providerId="AD" clId="Web-{A4DCB766-6F18-B6C6-D235-C719E6A78680}" dt="2025-07-22T10:37:22.617" v="106" actId="1076"/>
          <ac:graphicFrameMkLst>
            <pc:docMk/>
            <pc:sldMk cId="3902165871" sldId="272"/>
            <ac:graphicFrameMk id="7" creationId="{9235AF20-20B8-479C-BAC5-C27F0561CA85}"/>
          </ac:graphicFrameMkLst>
        </pc:graphicFrameChg>
      </pc:sldChg>
      <pc:sldChg chg="modSp">
        <pc:chgData name="Kristin Tighe" userId="S::ktighe@miconsult.net::afa1f7e4-e7a7-43d4-a516-957dba0d6e9b" providerId="AD" clId="Web-{A4DCB766-6F18-B6C6-D235-C719E6A78680}" dt="2025-07-22T10:44:59.681" v="187"/>
        <pc:sldMkLst>
          <pc:docMk/>
          <pc:sldMk cId="1923474533" sldId="274"/>
        </pc:sldMkLst>
        <pc:spChg chg="mod">
          <ac:chgData name="Kristin Tighe" userId="S::ktighe@miconsult.net::afa1f7e4-e7a7-43d4-a516-957dba0d6e9b" providerId="AD" clId="Web-{A4DCB766-6F18-B6C6-D235-C719E6A78680}" dt="2025-07-22T10:37:44.977" v="109" actId="14100"/>
          <ac:spMkLst>
            <pc:docMk/>
            <pc:sldMk cId="1923474533" sldId="274"/>
            <ac:spMk id="5" creationId="{D1B0D0BF-B201-17BE-5A94-41B2FEB51640}"/>
          </ac:spMkLst>
        </pc:spChg>
        <pc:spChg chg="mod">
          <ac:chgData name="Kristin Tighe" userId="S::ktighe@miconsult.net::afa1f7e4-e7a7-43d4-a516-957dba0d6e9b" providerId="AD" clId="Web-{A4DCB766-6F18-B6C6-D235-C719E6A78680}" dt="2025-07-22T10:44:47.446" v="182" actId="14100"/>
          <ac:spMkLst>
            <pc:docMk/>
            <pc:sldMk cId="1923474533" sldId="274"/>
            <ac:spMk id="7" creationId="{B82AD20E-17A9-ED07-B6FD-C8C78AFADFA0}"/>
          </ac:spMkLst>
        </pc:spChg>
        <pc:graphicFrameChg chg="mod ord modGraphic">
          <ac:chgData name="Kristin Tighe" userId="S::ktighe@miconsult.net::afa1f7e4-e7a7-43d4-a516-957dba0d6e9b" providerId="AD" clId="Web-{A4DCB766-6F18-B6C6-D235-C719E6A78680}" dt="2025-07-22T10:44:59.681" v="187"/>
          <ac:graphicFrameMkLst>
            <pc:docMk/>
            <pc:sldMk cId="1923474533" sldId="274"/>
            <ac:graphicFrameMk id="8" creationId="{F5FE6949-3597-E029-1888-E5C6FCDD5A7B}"/>
          </ac:graphicFrameMkLst>
        </pc:graphicFrameChg>
      </pc:sldChg>
      <pc:sldChg chg="modSp">
        <pc:chgData name="Kristin Tighe" userId="S::ktighe@miconsult.net::afa1f7e4-e7a7-43d4-a516-957dba0d6e9b" providerId="AD" clId="Web-{A4DCB766-6F18-B6C6-D235-C719E6A78680}" dt="2025-07-22T10:48:41.720" v="208" actId="20577"/>
        <pc:sldMkLst>
          <pc:docMk/>
          <pc:sldMk cId="3208417953" sldId="280"/>
        </pc:sldMkLst>
        <pc:spChg chg="mod">
          <ac:chgData name="Kristin Tighe" userId="S::ktighe@miconsult.net::afa1f7e4-e7a7-43d4-a516-957dba0d6e9b" providerId="AD" clId="Web-{A4DCB766-6F18-B6C6-D235-C719E6A78680}" dt="2025-07-22T10:48:41.720" v="208" actId="20577"/>
          <ac:spMkLst>
            <pc:docMk/>
            <pc:sldMk cId="3208417953" sldId="280"/>
            <ac:spMk id="3" creationId="{B909451B-DEE9-6130-8C63-F341E1D59AE3}"/>
          </ac:spMkLst>
        </pc:spChg>
      </pc:sldChg>
      <pc:sldChg chg="modSp">
        <pc:chgData name="Kristin Tighe" userId="S::ktighe@miconsult.net::afa1f7e4-e7a7-43d4-a516-957dba0d6e9b" providerId="AD" clId="Web-{A4DCB766-6F18-B6C6-D235-C719E6A78680}" dt="2025-07-22T10:51:21.148" v="354"/>
        <pc:sldMkLst>
          <pc:docMk/>
          <pc:sldMk cId="2480588067" sldId="755"/>
        </pc:sldMkLst>
        <pc:graphicFrameChg chg="mod modGraphic">
          <ac:chgData name="Kristin Tighe" userId="S::ktighe@miconsult.net::afa1f7e4-e7a7-43d4-a516-957dba0d6e9b" providerId="AD" clId="Web-{A4DCB766-6F18-B6C6-D235-C719E6A78680}" dt="2025-07-22T10:51:21.148" v="354"/>
          <ac:graphicFrameMkLst>
            <pc:docMk/>
            <pc:sldMk cId="2480588067" sldId="755"/>
            <ac:graphicFrameMk id="6" creationId="{03E995E3-B594-033B-02F4-D37D94D4189F}"/>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4E200D-4415-A21B-76C7-03972444C8B1}"/>
              </a:ext>
            </a:extLst>
          </p:cNvPr>
          <p:cNvSpPr/>
          <p:nvPr userDrawn="1"/>
        </p:nvSpPr>
        <p:spPr>
          <a:xfrm>
            <a:off x="0" y="4627419"/>
            <a:ext cx="12192000" cy="22305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1">
            <a:extLst>
              <a:ext uri="{FF2B5EF4-FFF2-40B4-BE49-F238E27FC236}">
                <a16:creationId xmlns:a16="http://schemas.microsoft.com/office/drawing/2014/main" id="{383D0281-0F51-F720-DA5D-784A58C0C82A}"/>
              </a:ext>
            </a:extLst>
          </p:cNvPr>
          <p:cNvSpPr>
            <a:spLocks noGrp="1"/>
          </p:cNvSpPr>
          <p:nvPr>
            <p:ph type="pic" sz="quarter" idx="13"/>
          </p:nvPr>
        </p:nvSpPr>
        <p:spPr>
          <a:xfrm>
            <a:off x="0" y="0"/>
            <a:ext cx="12192000" cy="4627420"/>
          </a:xfrm>
          <a:prstGeom prst="rect">
            <a:avLst/>
          </a:prstGeom>
        </p:spPr>
        <p:txBody>
          <a:bodyPr/>
          <a:lstStyle>
            <a:lvl1pPr marL="0" indent="0" algn="r">
              <a:buNone/>
              <a:defRPr sz="1200">
                <a:solidFill>
                  <a:schemeClr val="bg2"/>
                </a:solidFill>
              </a:defRPr>
            </a:lvl1pPr>
          </a:lstStyle>
          <a:p>
            <a:endParaRPr lang="en-US"/>
          </a:p>
        </p:txBody>
      </p:sp>
      <p:pic>
        <p:nvPicPr>
          <p:cNvPr id="6" name="Picture 5" descr="A plane flying in the sky&#10;&#10;Description automatically generated with low confidence">
            <a:extLst>
              <a:ext uri="{FF2B5EF4-FFF2-40B4-BE49-F238E27FC236}">
                <a16:creationId xmlns:a16="http://schemas.microsoft.com/office/drawing/2014/main" id="{C0AD0FC1-65EB-4B55-992A-09115AAC0E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D2D5AAA-FB34-1BB1-48F4-B83E4D1512E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762633" y="5684577"/>
            <a:ext cx="3055670" cy="836533"/>
          </a:xfrm>
          <a:prstGeom prst="rect">
            <a:avLst/>
          </a:prstGeom>
        </p:spPr>
      </p:pic>
      <p:sp>
        <p:nvSpPr>
          <p:cNvPr id="3" name="TextBox 2">
            <a:extLst>
              <a:ext uri="{FF2B5EF4-FFF2-40B4-BE49-F238E27FC236}">
                <a16:creationId xmlns:a16="http://schemas.microsoft.com/office/drawing/2014/main" id="{FBEF4FC2-BB98-47E2-4DCD-B03799DDF3D2}"/>
              </a:ext>
            </a:extLst>
          </p:cNvPr>
          <p:cNvSpPr txBox="1"/>
          <p:nvPr userDrawn="1"/>
        </p:nvSpPr>
        <p:spPr>
          <a:xfrm>
            <a:off x="1006910" y="5970796"/>
            <a:ext cx="2422458" cy="584775"/>
          </a:xfrm>
          <a:prstGeom prst="rect">
            <a:avLst/>
          </a:prstGeom>
          <a:noFill/>
        </p:spPr>
        <p:txBody>
          <a:bodyPr wrap="none" rtlCol="0">
            <a:spAutoFit/>
          </a:bodyPr>
          <a:lstStyle/>
          <a:p>
            <a:r>
              <a:rPr lang="en-US" sz="1600">
                <a:solidFill>
                  <a:schemeClr val="accent1"/>
                </a:solidFill>
              </a:rPr>
              <a:t>City of Philadelphia,</a:t>
            </a:r>
          </a:p>
          <a:p>
            <a:r>
              <a:rPr lang="en-US" sz="1600">
                <a:solidFill>
                  <a:schemeClr val="accent1"/>
                </a:solidFill>
              </a:rPr>
              <a:t>Department of Aviation</a:t>
            </a:r>
          </a:p>
        </p:txBody>
      </p:sp>
      <p:sp>
        <p:nvSpPr>
          <p:cNvPr id="2" name="Text Placeholder 4">
            <a:extLst>
              <a:ext uri="{FF2B5EF4-FFF2-40B4-BE49-F238E27FC236}">
                <a16:creationId xmlns:a16="http://schemas.microsoft.com/office/drawing/2014/main" id="{FD3D0448-AA3F-0BEE-B017-FCECE3D03113}"/>
              </a:ext>
            </a:extLst>
          </p:cNvPr>
          <p:cNvSpPr>
            <a:spLocks noGrp="1"/>
          </p:cNvSpPr>
          <p:nvPr>
            <p:ph type="body" sz="quarter" idx="11" hasCustomPrompt="1"/>
          </p:nvPr>
        </p:nvSpPr>
        <p:spPr>
          <a:xfrm>
            <a:off x="1024958" y="4720573"/>
            <a:ext cx="4048081" cy="286446"/>
          </a:xfrm>
          <a:prstGeom prst="rect">
            <a:avLst/>
          </a:prstGeom>
        </p:spPr>
        <p:txBody>
          <a:bodyPr>
            <a:noAutofit/>
          </a:bodyPr>
          <a:lstStyle>
            <a:lvl1pPr marL="0" indent="0">
              <a:buNone/>
              <a:defRPr sz="1600" b="0">
                <a:solidFill>
                  <a:schemeClr val="bg1"/>
                </a:solidFill>
                <a:latin typeface="Open Sans SemiBold" pitchFamily="2" charset="0"/>
                <a:ea typeface="Open Sans SemiBold" pitchFamily="2" charset="0"/>
                <a:cs typeface="Open Sans SemiBold" pitchFamily="2" charset="0"/>
              </a:defRPr>
            </a:lvl1pPr>
          </a:lstStyle>
          <a:p>
            <a:pPr lvl="0"/>
            <a:r>
              <a:rPr lang="en-US"/>
              <a:t>Name</a:t>
            </a:r>
          </a:p>
        </p:txBody>
      </p:sp>
      <p:sp>
        <p:nvSpPr>
          <p:cNvPr id="4" name="Text Placeholder 4">
            <a:extLst>
              <a:ext uri="{FF2B5EF4-FFF2-40B4-BE49-F238E27FC236}">
                <a16:creationId xmlns:a16="http://schemas.microsoft.com/office/drawing/2014/main" id="{099F9053-4207-9B09-9565-04AEAA999763}"/>
              </a:ext>
            </a:extLst>
          </p:cNvPr>
          <p:cNvSpPr>
            <a:spLocks noGrp="1"/>
          </p:cNvSpPr>
          <p:nvPr>
            <p:ph type="body" sz="quarter" idx="12" hasCustomPrompt="1"/>
          </p:nvPr>
        </p:nvSpPr>
        <p:spPr>
          <a:xfrm>
            <a:off x="1024958" y="5029047"/>
            <a:ext cx="4048081" cy="556194"/>
          </a:xfrm>
          <a:prstGeom prst="rect">
            <a:avLst/>
          </a:prstGeom>
        </p:spPr>
        <p:txBody>
          <a:bodyPr>
            <a:noAutofit/>
          </a:bodyPr>
          <a:lstStyle>
            <a:lvl1pPr marL="0" indent="0">
              <a:lnSpc>
                <a:spcPct val="100000"/>
              </a:lnSpc>
              <a:buNone/>
              <a:defRPr sz="1600" b="0">
                <a:solidFill>
                  <a:schemeClr val="bg1"/>
                </a:solidFill>
                <a:latin typeface="Open Sans Light" pitchFamily="2" charset="0"/>
                <a:ea typeface="Open Sans Light" pitchFamily="2" charset="0"/>
                <a:cs typeface="Open Sans Light" pitchFamily="2" charset="0"/>
              </a:defRPr>
            </a:lvl1pPr>
          </a:lstStyle>
          <a:p>
            <a:pPr lvl="0"/>
            <a:r>
              <a:rPr lang="en-US"/>
              <a:t>Job Title</a:t>
            </a:r>
            <a:br>
              <a:rPr lang="en-US"/>
            </a:br>
            <a:r>
              <a:rPr lang="en-US"/>
              <a:t>Email</a:t>
            </a:r>
          </a:p>
        </p:txBody>
      </p:sp>
      <p:sp>
        <p:nvSpPr>
          <p:cNvPr id="7" name="Text Placeholder 4">
            <a:extLst>
              <a:ext uri="{FF2B5EF4-FFF2-40B4-BE49-F238E27FC236}">
                <a16:creationId xmlns:a16="http://schemas.microsoft.com/office/drawing/2014/main" id="{3BE8B4F3-3DA4-7D37-D8EB-DD522274A8E3}"/>
              </a:ext>
            </a:extLst>
          </p:cNvPr>
          <p:cNvSpPr>
            <a:spLocks noGrp="1"/>
          </p:cNvSpPr>
          <p:nvPr>
            <p:ph type="body" sz="quarter" idx="10"/>
          </p:nvPr>
        </p:nvSpPr>
        <p:spPr>
          <a:xfrm>
            <a:off x="2663108" y="1788941"/>
            <a:ext cx="6865784" cy="1345887"/>
          </a:xfrm>
          <a:prstGeom prst="rect">
            <a:avLst/>
          </a:prstGeom>
        </p:spPr>
        <p:txBody>
          <a:bodyPr>
            <a:normAutofit/>
          </a:bodyPr>
          <a:lstStyle>
            <a:lvl1pPr marL="0" indent="0" algn="ctr">
              <a:buNone/>
              <a:defRPr sz="48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237004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sp>
        <p:nvSpPr>
          <p:cNvPr id="2" name="Text Placeholder 13">
            <a:extLst>
              <a:ext uri="{FF2B5EF4-FFF2-40B4-BE49-F238E27FC236}">
                <a16:creationId xmlns:a16="http://schemas.microsoft.com/office/drawing/2014/main" id="{4D721A1A-7C40-E3E7-0A5C-22FABE122289}"/>
              </a:ext>
            </a:extLst>
          </p:cNvPr>
          <p:cNvSpPr>
            <a:spLocks noGrp="1"/>
          </p:cNvSpPr>
          <p:nvPr>
            <p:ph type="body" sz="quarter" idx="11"/>
          </p:nvPr>
        </p:nvSpPr>
        <p:spPr>
          <a:xfrm>
            <a:off x="1263650" y="1594666"/>
            <a:ext cx="10515600" cy="4623066"/>
          </a:xfrm>
          <a:prstGeom prst="rect">
            <a:avLst/>
          </a:prstGeom>
        </p:spPr>
        <p:txBody>
          <a:bodyPr>
            <a:normAutofit/>
          </a:bodyPr>
          <a:lstStyle>
            <a:lvl1pPr marL="0" indent="0">
              <a:buNone/>
              <a:defRPr sz="26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3" name="Picture 2" descr="Icon&#10;&#10;Description automatically generated">
            <a:extLst>
              <a:ext uri="{FF2B5EF4-FFF2-40B4-BE49-F238E27FC236}">
                <a16:creationId xmlns:a16="http://schemas.microsoft.com/office/drawing/2014/main" id="{B5130C48-95FD-72F1-2E66-AE0182A69C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
        <p:nvSpPr>
          <p:cNvPr id="4" name="Text Placeholder 4">
            <a:extLst>
              <a:ext uri="{FF2B5EF4-FFF2-40B4-BE49-F238E27FC236}">
                <a16:creationId xmlns:a16="http://schemas.microsoft.com/office/drawing/2014/main" id="{E3B95D23-71B4-DE0E-6161-6D6563E50FD8}"/>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232859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EF99C-D5F8-CA34-E71D-D034B88D29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2EF4F1-9F93-54BC-7131-2318466BDB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83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_title_sli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246AF-1103-D8D1-DEF5-81CCD6BCCE72}"/>
              </a:ext>
            </a:extLst>
          </p:cNvPr>
          <p:cNvSpPr/>
          <p:nvPr userDrawn="1"/>
        </p:nvSpPr>
        <p:spPr>
          <a:xfrm>
            <a:off x="0" y="5414209"/>
            <a:ext cx="12192000" cy="14437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1">
            <a:extLst>
              <a:ext uri="{FF2B5EF4-FFF2-40B4-BE49-F238E27FC236}">
                <a16:creationId xmlns:a16="http://schemas.microsoft.com/office/drawing/2014/main" id="{2252748B-D0FC-FC08-C59A-779EB3D7B51B}"/>
              </a:ext>
            </a:extLst>
          </p:cNvPr>
          <p:cNvSpPr>
            <a:spLocks noGrp="1"/>
          </p:cNvSpPr>
          <p:nvPr>
            <p:ph type="pic" sz="quarter" idx="13"/>
          </p:nvPr>
        </p:nvSpPr>
        <p:spPr>
          <a:xfrm>
            <a:off x="0" y="0"/>
            <a:ext cx="12192000" cy="5414209"/>
          </a:xfrm>
          <a:prstGeom prst="rect">
            <a:avLst/>
          </a:prstGeom>
        </p:spPr>
        <p:txBody>
          <a:bodyPr/>
          <a:lstStyle>
            <a:lvl1pPr marL="0" indent="0" algn="r">
              <a:buNone/>
              <a:defRPr sz="1200">
                <a:solidFill>
                  <a:schemeClr val="bg2"/>
                </a:solidFill>
              </a:defRPr>
            </a:lvl1pPr>
          </a:lstStyle>
          <a:p>
            <a:endParaRPr lang="en-US"/>
          </a:p>
        </p:txBody>
      </p:sp>
      <p:sp>
        <p:nvSpPr>
          <p:cNvPr id="5" name="Text Placeholder 4">
            <a:extLst>
              <a:ext uri="{FF2B5EF4-FFF2-40B4-BE49-F238E27FC236}">
                <a16:creationId xmlns:a16="http://schemas.microsoft.com/office/drawing/2014/main" id="{19B97541-6C1B-213F-98CE-19DCAB05119E}"/>
              </a:ext>
            </a:extLst>
          </p:cNvPr>
          <p:cNvSpPr>
            <a:spLocks noGrp="1"/>
          </p:cNvSpPr>
          <p:nvPr>
            <p:ph type="body" sz="quarter" idx="10"/>
          </p:nvPr>
        </p:nvSpPr>
        <p:spPr>
          <a:xfrm>
            <a:off x="2663108" y="1788941"/>
            <a:ext cx="6865784" cy="1345887"/>
          </a:xfrm>
          <a:prstGeom prst="rect">
            <a:avLst/>
          </a:prstGeom>
        </p:spPr>
        <p:txBody>
          <a:bodyPr>
            <a:normAutofit/>
          </a:bodyPr>
          <a:lstStyle>
            <a:lvl1pPr marL="0" indent="0" algn="ctr">
              <a:buNone/>
              <a:defRPr sz="48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pic>
        <p:nvPicPr>
          <p:cNvPr id="12" name="Picture 11">
            <a:extLst>
              <a:ext uri="{FF2B5EF4-FFF2-40B4-BE49-F238E27FC236}">
                <a16:creationId xmlns:a16="http://schemas.microsoft.com/office/drawing/2014/main" id="{12EE2FB5-754A-35CE-D468-1442757FD4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62633" y="5684577"/>
            <a:ext cx="3055670" cy="836533"/>
          </a:xfrm>
          <a:prstGeom prst="rect">
            <a:avLst/>
          </a:prstGeom>
        </p:spPr>
      </p:pic>
    </p:spTree>
    <p:extLst>
      <p:ext uri="{BB962C8B-B14F-4D97-AF65-F5344CB8AC3E}">
        <p14:creationId xmlns:p14="http://schemas.microsoft.com/office/powerpoint/2010/main" val="3988880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sp>
        <p:nvSpPr>
          <p:cNvPr id="12" name="Text Placeholder 4">
            <a:extLst>
              <a:ext uri="{FF2B5EF4-FFF2-40B4-BE49-F238E27FC236}">
                <a16:creationId xmlns:a16="http://schemas.microsoft.com/office/drawing/2014/main" id="{4054504E-91E7-97C3-63A4-2D0FFE19AC2D}"/>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
        <p:nvSpPr>
          <p:cNvPr id="14" name="Text Placeholder 13">
            <a:extLst>
              <a:ext uri="{FF2B5EF4-FFF2-40B4-BE49-F238E27FC236}">
                <a16:creationId xmlns:a16="http://schemas.microsoft.com/office/drawing/2014/main" id="{A1AE0288-95C3-61B8-D95D-C66C6EE96705}"/>
              </a:ext>
            </a:extLst>
          </p:cNvPr>
          <p:cNvSpPr>
            <a:spLocks noGrp="1"/>
          </p:cNvSpPr>
          <p:nvPr>
            <p:ph type="body" sz="quarter" idx="11"/>
          </p:nvPr>
        </p:nvSpPr>
        <p:spPr>
          <a:xfrm>
            <a:off x="1263650" y="1594666"/>
            <a:ext cx="10515600" cy="4623066"/>
          </a:xfrm>
          <a:prstGeom prst="rect">
            <a:avLst/>
          </a:prstGeom>
        </p:spPr>
        <p:txBody>
          <a:bodyPr>
            <a:normAutofit/>
          </a:bodyPr>
          <a:lstStyle>
            <a:lvl1pPr marL="0" indent="0">
              <a:buNone/>
              <a:defRPr sz="2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3" name="Picture 2" descr="Icon&#10;&#10;Description automatically generated">
            <a:extLst>
              <a:ext uri="{FF2B5EF4-FFF2-40B4-BE49-F238E27FC236}">
                <a16:creationId xmlns:a16="http://schemas.microsoft.com/office/drawing/2014/main" id="{DD00166F-E88E-2D16-4019-16E395F6B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Tree>
    <p:extLst>
      <p:ext uri="{BB962C8B-B14F-4D97-AF65-F5344CB8AC3E}">
        <p14:creationId xmlns:p14="http://schemas.microsoft.com/office/powerpoint/2010/main" val="29994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sp>
        <p:nvSpPr>
          <p:cNvPr id="2" name="Content Placeholder 2">
            <a:extLst>
              <a:ext uri="{FF2B5EF4-FFF2-40B4-BE49-F238E27FC236}">
                <a16:creationId xmlns:a16="http://schemas.microsoft.com/office/drawing/2014/main" id="{83C87E76-171D-F2A6-A357-78C9255CDDFC}"/>
              </a:ext>
            </a:extLst>
          </p:cNvPr>
          <p:cNvSpPr>
            <a:spLocks noGrp="1"/>
          </p:cNvSpPr>
          <p:nvPr>
            <p:ph sz="half" idx="1"/>
          </p:nvPr>
        </p:nvSpPr>
        <p:spPr>
          <a:xfrm>
            <a:off x="1263176" y="1488132"/>
            <a:ext cx="5188424" cy="435133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3">
            <a:extLst>
              <a:ext uri="{FF2B5EF4-FFF2-40B4-BE49-F238E27FC236}">
                <a16:creationId xmlns:a16="http://schemas.microsoft.com/office/drawing/2014/main" id="{7370FBE1-0EF3-3E2A-47E6-D9778D9E8116}"/>
              </a:ext>
            </a:extLst>
          </p:cNvPr>
          <p:cNvSpPr>
            <a:spLocks noGrp="1"/>
          </p:cNvSpPr>
          <p:nvPr>
            <p:ph sz="half" idx="2"/>
          </p:nvPr>
        </p:nvSpPr>
        <p:spPr>
          <a:xfrm>
            <a:off x="6597176" y="1488132"/>
            <a:ext cx="5188424" cy="435133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Icon&#10;&#10;Description automatically generated">
            <a:extLst>
              <a:ext uri="{FF2B5EF4-FFF2-40B4-BE49-F238E27FC236}">
                <a16:creationId xmlns:a16="http://schemas.microsoft.com/office/drawing/2014/main" id="{87186B73-BF4C-FA9D-2AA7-B6F08C1149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
        <p:nvSpPr>
          <p:cNvPr id="6" name="Text Placeholder 4">
            <a:extLst>
              <a:ext uri="{FF2B5EF4-FFF2-40B4-BE49-F238E27FC236}">
                <a16:creationId xmlns:a16="http://schemas.microsoft.com/office/drawing/2014/main" id="{B5C82ADB-6365-0B65-CD21-0EC2EA23A923}"/>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114205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sp>
        <p:nvSpPr>
          <p:cNvPr id="4" name="Text Placeholder 2">
            <a:extLst>
              <a:ext uri="{FF2B5EF4-FFF2-40B4-BE49-F238E27FC236}">
                <a16:creationId xmlns:a16="http://schemas.microsoft.com/office/drawing/2014/main" id="{B6F2B6D9-A3B1-4A01-67F4-89709073D60D}"/>
              </a:ext>
            </a:extLst>
          </p:cNvPr>
          <p:cNvSpPr>
            <a:spLocks noGrp="1"/>
          </p:cNvSpPr>
          <p:nvPr>
            <p:ph type="body" idx="1"/>
          </p:nvPr>
        </p:nvSpPr>
        <p:spPr>
          <a:xfrm>
            <a:off x="1263176" y="1308099"/>
            <a:ext cx="5157787" cy="599819"/>
          </a:xfrm>
          <a:prstGeom prst="rect">
            <a:avLst/>
          </a:prstGeo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62207B17-399D-0EAC-B89E-2CFE6F60C828}"/>
              </a:ext>
            </a:extLst>
          </p:cNvPr>
          <p:cNvSpPr>
            <a:spLocks noGrp="1"/>
          </p:cNvSpPr>
          <p:nvPr>
            <p:ph sz="half" idx="2"/>
          </p:nvPr>
        </p:nvSpPr>
        <p:spPr>
          <a:xfrm>
            <a:off x="1263176" y="1907919"/>
            <a:ext cx="5157787" cy="3684588"/>
          </a:xfrm>
          <a:prstGeom prst="rect">
            <a:avLst/>
          </a:prstGeom>
        </p:spPr>
        <p:txBody>
          <a:bodyPr/>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a:extLst>
              <a:ext uri="{FF2B5EF4-FFF2-40B4-BE49-F238E27FC236}">
                <a16:creationId xmlns:a16="http://schemas.microsoft.com/office/drawing/2014/main" id="{86412E75-7AA0-2D11-81AD-C67D7CE96192}"/>
              </a:ext>
            </a:extLst>
          </p:cNvPr>
          <p:cNvSpPr>
            <a:spLocks noGrp="1"/>
          </p:cNvSpPr>
          <p:nvPr>
            <p:ph type="body" sz="quarter" idx="3"/>
          </p:nvPr>
        </p:nvSpPr>
        <p:spPr>
          <a:xfrm>
            <a:off x="6595588" y="1308099"/>
            <a:ext cx="5183188" cy="599819"/>
          </a:xfrm>
          <a:prstGeom prst="rect">
            <a:avLst/>
          </a:prstGeo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1E1F90E6-8B11-5178-86DB-EE0C1693A4E2}"/>
              </a:ext>
            </a:extLst>
          </p:cNvPr>
          <p:cNvSpPr>
            <a:spLocks noGrp="1"/>
          </p:cNvSpPr>
          <p:nvPr>
            <p:ph sz="quarter" idx="4"/>
          </p:nvPr>
        </p:nvSpPr>
        <p:spPr>
          <a:xfrm>
            <a:off x="6595588" y="1907919"/>
            <a:ext cx="5183188" cy="3684588"/>
          </a:xfrm>
          <a:prstGeom prst="rect">
            <a:avLst/>
          </a:prstGeom>
        </p:spPr>
        <p:txBody>
          <a:bodyPr/>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descr="Icon&#10;&#10;Description automatically generated">
            <a:extLst>
              <a:ext uri="{FF2B5EF4-FFF2-40B4-BE49-F238E27FC236}">
                <a16:creationId xmlns:a16="http://schemas.microsoft.com/office/drawing/2014/main" id="{BD7AC7E5-EF89-E156-B494-470007D666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
        <p:nvSpPr>
          <p:cNvPr id="3" name="Text Placeholder 4">
            <a:extLst>
              <a:ext uri="{FF2B5EF4-FFF2-40B4-BE49-F238E27FC236}">
                <a16:creationId xmlns:a16="http://schemas.microsoft.com/office/drawing/2014/main" id="{6E73C321-4E1A-28C5-3F9D-DCED7C8220AE}"/>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146666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sp>
        <p:nvSpPr>
          <p:cNvPr id="2" name="Title 1">
            <a:extLst>
              <a:ext uri="{FF2B5EF4-FFF2-40B4-BE49-F238E27FC236}">
                <a16:creationId xmlns:a16="http://schemas.microsoft.com/office/drawing/2014/main" id="{204D72E2-264D-EADB-4FB4-822D6ECCE113}"/>
              </a:ext>
            </a:extLst>
          </p:cNvPr>
          <p:cNvSpPr>
            <a:spLocks noGrp="1"/>
          </p:cNvSpPr>
          <p:nvPr>
            <p:ph type="title"/>
          </p:nvPr>
        </p:nvSpPr>
        <p:spPr>
          <a:xfrm>
            <a:off x="1256826" y="1511299"/>
            <a:ext cx="3932237" cy="800101"/>
          </a:xfrm>
          <a:prstGeom prst="rect">
            <a:avLst/>
          </a:prstGeom>
        </p:spPr>
        <p:txBody>
          <a:bodyPr anchor="t"/>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7F90C2-D566-CB31-0857-FF3A2F7FF2AF}"/>
              </a:ext>
            </a:extLst>
          </p:cNvPr>
          <p:cNvSpPr>
            <a:spLocks noGrp="1"/>
          </p:cNvSpPr>
          <p:nvPr>
            <p:ph idx="1"/>
          </p:nvPr>
        </p:nvSpPr>
        <p:spPr>
          <a:xfrm>
            <a:off x="5353050" y="1511299"/>
            <a:ext cx="6425726" cy="4698494"/>
          </a:xfrm>
          <a:prstGeom prst="rect">
            <a:avLst/>
          </a:prstGeom>
        </p:spPr>
        <p:txBody>
          <a:bodyPr/>
          <a:lstStyle>
            <a:lvl1pPr>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3">
            <a:extLst>
              <a:ext uri="{FF2B5EF4-FFF2-40B4-BE49-F238E27FC236}">
                <a16:creationId xmlns:a16="http://schemas.microsoft.com/office/drawing/2014/main" id="{D74D2637-07D5-9FB6-6063-E3E2B11ED9BA}"/>
              </a:ext>
            </a:extLst>
          </p:cNvPr>
          <p:cNvSpPr>
            <a:spLocks noGrp="1"/>
          </p:cNvSpPr>
          <p:nvPr>
            <p:ph type="body" sz="half" idx="2"/>
          </p:nvPr>
        </p:nvSpPr>
        <p:spPr>
          <a:xfrm>
            <a:off x="1263176" y="2406143"/>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descr="Icon&#10;&#10;Description automatically generated">
            <a:extLst>
              <a:ext uri="{FF2B5EF4-FFF2-40B4-BE49-F238E27FC236}">
                <a16:creationId xmlns:a16="http://schemas.microsoft.com/office/drawing/2014/main" id="{22B3A962-00EA-BE8C-6BFB-1CC1924147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
        <p:nvSpPr>
          <p:cNvPr id="5" name="Text Placeholder 4">
            <a:extLst>
              <a:ext uri="{FF2B5EF4-FFF2-40B4-BE49-F238E27FC236}">
                <a16:creationId xmlns:a16="http://schemas.microsoft.com/office/drawing/2014/main" id="{B4EA26BB-8A71-1646-C186-326D5656F786}"/>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100292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sp>
        <p:nvSpPr>
          <p:cNvPr id="4" name="Text Placeholder 13">
            <a:extLst>
              <a:ext uri="{FF2B5EF4-FFF2-40B4-BE49-F238E27FC236}">
                <a16:creationId xmlns:a16="http://schemas.microsoft.com/office/drawing/2014/main" id="{2074CFCB-3976-C16E-2C27-649577EFE826}"/>
              </a:ext>
            </a:extLst>
          </p:cNvPr>
          <p:cNvSpPr>
            <a:spLocks noGrp="1"/>
          </p:cNvSpPr>
          <p:nvPr>
            <p:ph type="body" sz="quarter" idx="11"/>
          </p:nvPr>
        </p:nvSpPr>
        <p:spPr>
          <a:xfrm>
            <a:off x="1263650" y="1594666"/>
            <a:ext cx="10515600" cy="4623066"/>
          </a:xfrm>
          <a:prstGeom prst="rect">
            <a:avLst/>
          </a:prstGeom>
        </p:spPr>
        <p:txBody>
          <a:bodyPr>
            <a:normAutofit/>
          </a:bodyPr>
          <a:lstStyle>
            <a:lvl1pPr marL="0" indent="0">
              <a:buNone/>
              <a:defRPr sz="2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 name="Picture 1" descr="Icon&#10;&#10;Description automatically generated">
            <a:extLst>
              <a:ext uri="{FF2B5EF4-FFF2-40B4-BE49-F238E27FC236}">
                <a16:creationId xmlns:a16="http://schemas.microsoft.com/office/drawing/2014/main" id="{1C46972A-46F3-6B41-655A-4BD108653D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
        <p:nvSpPr>
          <p:cNvPr id="3" name="Text Placeholder 4">
            <a:extLst>
              <a:ext uri="{FF2B5EF4-FFF2-40B4-BE49-F238E27FC236}">
                <a16:creationId xmlns:a16="http://schemas.microsoft.com/office/drawing/2014/main" id="{079942CC-616E-296A-02E8-995FC4D825F6}"/>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419123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sp>
        <p:nvSpPr>
          <p:cNvPr id="3" name="Content Placeholder 3">
            <a:extLst>
              <a:ext uri="{FF2B5EF4-FFF2-40B4-BE49-F238E27FC236}">
                <a16:creationId xmlns:a16="http://schemas.microsoft.com/office/drawing/2014/main" id="{664F1D20-D644-35FA-5D2E-6ED8DAAF18CD}"/>
              </a:ext>
            </a:extLst>
          </p:cNvPr>
          <p:cNvSpPr>
            <a:spLocks noGrp="1"/>
          </p:cNvSpPr>
          <p:nvPr>
            <p:ph sz="half" idx="2"/>
          </p:nvPr>
        </p:nvSpPr>
        <p:spPr>
          <a:xfrm>
            <a:off x="1263176" y="1907918"/>
            <a:ext cx="5157787" cy="42833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Icon&#10;&#10;Description automatically generated">
            <a:extLst>
              <a:ext uri="{FF2B5EF4-FFF2-40B4-BE49-F238E27FC236}">
                <a16:creationId xmlns:a16="http://schemas.microsoft.com/office/drawing/2014/main" id="{0F7F37AB-720A-C0A5-DEB2-A1B713191E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
        <p:nvSpPr>
          <p:cNvPr id="5" name="Text Placeholder 2">
            <a:extLst>
              <a:ext uri="{FF2B5EF4-FFF2-40B4-BE49-F238E27FC236}">
                <a16:creationId xmlns:a16="http://schemas.microsoft.com/office/drawing/2014/main" id="{2775C7EA-7D4C-6547-7D7B-907504A3D398}"/>
              </a:ext>
            </a:extLst>
          </p:cNvPr>
          <p:cNvSpPr>
            <a:spLocks noGrp="1"/>
          </p:cNvSpPr>
          <p:nvPr>
            <p:ph type="body" idx="1"/>
          </p:nvPr>
        </p:nvSpPr>
        <p:spPr>
          <a:xfrm>
            <a:off x="1263176" y="1308099"/>
            <a:ext cx="5157787" cy="599819"/>
          </a:xfrm>
          <a:prstGeom prst="rect">
            <a:avLst/>
          </a:prstGeo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4">
            <a:extLst>
              <a:ext uri="{FF2B5EF4-FFF2-40B4-BE49-F238E27FC236}">
                <a16:creationId xmlns:a16="http://schemas.microsoft.com/office/drawing/2014/main" id="{6D1B48DB-44A3-BAC2-F56D-FA6277F372D3}"/>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307844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E3A93B-F4C5-4AC6-4BEB-08CAC1BBE9C3}"/>
              </a:ext>
            </a:extLst>
          </p:cNvPr>
          <p:cNvSpPr/>
          <p:nvPr userDrawn="1"/>
        </p:nvSpPr>
        <p:spPr>
          <a:xfrm>
            <a:off x="0" y="6739186"/>
            <a:ext cx="12192000" cy="1188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BB0A3C07-73ED-3771-3FBC-86804C6BE3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797" y="6297534"/>
            <a:ext cx="1572939" cy="361849"/>
          </a:xfrm>
          <a:prstGeom prst="rect">
            <a:avLst/>
          </a:prstGeom>
        </p:spPr>
      </p:pic>
      <p:pic>
        <p:nvPicPr>
          <p:cNvPr id="11" name="Picture 10" descr="Icon&#10;&#10;Description automatically generated">
            <a:extLst>
              <a:ext uri="{FF2B5EF4-FFF2-40B4-BE49-F238E27FC236}">
                <a16:creationId xmlns:a16="http://schemas.microsoft.com/office/drawing/2014/main" id="{A3ADA370-D1F5-164A-CE03-7D561FCC97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2138" y="818075"/>
            <a:ext cx="875945" cy="670058"/>
          </a:xfrm>
          <a:prstGeom prst="rect">
            <a:avLst/>
          </a:prstGeom>
        </p:spPr>
      </p:pic>
      <p:sp>
        <p:nvSpPr>
          <p:cNvPr id="4" name="Content Placeholder 2">
            <a:extLst>
              <a:ext uri="{FF2B5EF4-FFF2-40B4-BE49-F238E27FC236}">
                <a16:creationId xmlns:a16="http://schemas.microsoft.com/office/drawing/2014/main" id="{53DCC7D6-28D4-1B43-3773-194968F8F157}"/>
              </a:ext>
            </a:extLst>
          </p:cNvPr>
          <p:cNvSpPr>
            <a:spLocks noGrp="1"/>
          </p:cNvSpPr>
          <p:nvPr>
            <p:ph sz="half" idx="1"/>
          </p:nvPr>
        </p:nvSpPr>
        <p:spPr>
          <a:xfrm>
            <a:off x="1263176" y="1488132"/>
            <a:ext cx="5188424" cy="435133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a:extLst>
              <a:ext uri="{FF2B5EF4-FFF2-40B4-BE49-F238E27FC236}">
                <a16:creationId xmlns:a16="http://schemas.microsoft.com/office/drawing/2014/main" id="{105EF42F-2ACF-FA10-E638-68ADCA1B2EFD}"/>
              </a:ext>
            </a:extLst>
          </p:cNvPr>
          <p:cNvSpPr>
            <a:spLocks noGrp="1"/>
          </p:cNvSpPr>
          <p:nvPr>
            <p:ph sz="half" idx="2"/>
          </p:nvPr>
        </p:nvSpPr>
        <p:spPr>
          <a:xfrm>
            <a:off x="6597176" y="1488132"/>
            <a:ext cx="5188424" cy="4351338"/>
          </a:xfrm>
          <a:prstGeom prst="rect">
            <a:avLst/>
          </a:prstGeo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4">
            <a:extLst>
              <a:ext uri="{FF2B5EF4-FFF2-40B4-BE49-F238E27FC236}">
                <a16:creationId xmlns:a16="http://schemas.microsoft.com/office/drawing/2014/main" id="{B3C5A785-FE1C-EBF6-72F2-A4C203FC6B88}"/>
              </a:ext>
            </a:extLst>
          </p:cNvPr>
          <p:cNvSpPr>
            <a:spLocks noGrp="1"/>
          </p:cNvSpPr>
          <p:nvPr>
            <p:ph type="body" sz="quarter" idx="10"/>
          </p:nvPr>
        </p:nvSpPr>
        <p:spPr>
          <a:xfrm>
            <a:off x="1263176" y="469232"/>
            <a:ext cx="6865784" cy="579999"/>
          </a:xfrm>
          <a:prstGeom prst="rect">
            <a:avLst/>
          </a:prstGeom>
        </p:spPr>
        <p:txBody>
          <a:bodyPr>
            <a:normAutofit/>
          </a:bodyPr>
          <a:lstStyle>
            <a:lvl1pPr marL="0" indent="0">
              <a:buNone/>
              <a:defRPr sz="3200" b="0">
                <a:solidFill>
                  <a:schemeClr val="tx2"/>
                </a:solidFill>
                <a:latin typeface="+mj-lt"/>
                <a:ea typeface="Open Sans ExtraBold" pitchFamily="2" charset="0"/>
                <a:cs typeface="Open Sans ExtraBold" pitchFamily="2" charset="0"/>
              </a:defRPr>
            </a:lvl1pPr>
          </a:lstStyle>
          <a:p>
            <a:pPr lvl="0"/>
            <a:r>
              <a:rPr lang="en-US"/>
              <a:t>Click to edit Master text styles</a:t>
            </a:r>
          </a:p>
        </p:txBody>
      </p:sp>
    </p:spTree>
    <p:extLst>
      <p:ext uri="{BB962C8B-B14F-4D97-AF65-F5344CB8AC3E}">
        <p14:creationId xmlns:p14="http://schemas.microsoft.com/office/powerpoint/2010/main" val="137933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42807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62" r:id="rId3"/>
    <p:sldLayoutId id="2147483670" r:id="rId4"/>
    <p:sldLayoutId id="2147483671" r:id="rId5"/>
    <p:sldLayoutId id="2147483673" r:id="rId6"/>
    <p:sldLayoutId id="2147483686" r:id="rId7"/>
    <p:sldLayoutId id="2147483688" r:id="rId8"/>
    <p:sldLayoutId id="2147483690" r:id="rId9"/>
    <p:sldLayoutId id="2147483691"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naics.com/2022-naics-change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deneen.wilson@phl.org" TargetMode="External"/><Relationship Id="rId2" Type="http://schemas.openxmlformats.org/officeDocument/2006/relationships/hyperlink" Target="mailto:Ktighe@Miconsult.net"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deneen.wilson@phl.org"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phl.org/drupalbin/media/PHL%20DBE%202023-2025%20Goal%20Setting%20PPT%205%2023%2022%20Final%20%281%29.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n airplane on the runway&#10;&#10;Description automatically generated with medium confidence">
            <a:extLst>
              <a:ext uri="{FF2B5EF4-FFF2-40B4-BE49-F238E27FC236}">
                <a16:creationId xmlns:a16="http://schemas.microsoft.com/office/drawing/2014/main" id="{D5CCCC85-30B6-55CB-3B8B-85832C627C8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360" b="30304"/>
          <a:stretch/>
        </p:blipFill>
        <p:spPr>
          <a:xfrm>
            <a:off x="0" y="0"/>
            <a:ext cx="12192000" cy="4627420"/>
          </a:xfrm>
        </p:spPr>
      </p:pic>
      <p:sp>
        <p:nvSpPr>
          <p:cNvPr id="19" name="Text Placeholder 18">
            <a:extLst>
              <a:ext uri="{FF2B5EF4-FFF2-40B4-BE49-F238E27FC236}">
                <a16:creationId xmlns:a16="http://schemas.microsoft.com/office/drawing/2014/main" id="{38C1692F-13D5-C579-ECAF-CD8C53D60C8F}"/>
              </a:ext>
            </a:extLst>
          </p:cNvPr>
          <p:cNvSpPr>
            <a:spLocks noGrp="1"/>
          </p:cNvSpPr>
          <p:nvPr>
            <p:ph type="body" sz="quarter" idx="12"/>
          </p:nvPr>
        </p:nvSpPr>
        <p:spPr>
          <a:xfrm>
            <a:off x="497702" y="4906672"/>
            <a:ext cx="4330812" cy="556194"/>
          </a:xfrm>
        </p:spPr>
        <p:txBody>
          <a:bodyPr/>
          <a:lstStyle/>
          <a:p>
            <a:r>
              <a:rPr lang="en-US" b="1" dirty="0"/>
              <a:t>Office of Business Diversity</a:t>
            </a:r>
          </a:p>
        </p:txBody>
      </p:sp>
      <p:sp>
        <p:nvSpPr>
          <p:cNvPr id="17" name="Text Placeholder 16">
            <a:extLst>
              <a:ext uri="{FF2B5EF4-FFF2-40B4-BE49-F238E27FC236}">
                <a16:creationId xmlns:a16="http://schemas.microsoft.com/office/drawing/2014/main" id="{AB660911-D5EB-ABE8-10FC-C2D4E3C34FEF}"/>
              </a:ext>
            </a:extLst>
          </p:cNvPr>
          <p:cNvSpPr>
            <a:spLocks noGrp="1"/>
          </p:cNvSpPr>
          <p:nvPr>
            <p:ph type="body" sz="quarter" idx="10"/>
          </p:nvPr>
        </p:nvSpPr>
        <p:spPr>
          <a:xfrm>
            <a:off x="2663108" y="496389"/>
            <a:ext cx="6865784" cy="1687027"/>
          </a:xfrm>
        </p:spPr>
        <p:txBody>
          <a:bodyPr lIns="91440" tIns="45720" rIns="91440" bIns="45720" anchor="t">
            <a:normAutofit fontScale="62500" lnSpcReduction="20000"/>
          </a:bodyPr>
          <a:lstStyle/>
          <a:p>
            <a:r>
              <a:rPr lang="en-US" sz="4800" dirty="0"/>
              <a:t>DBE 2026 - 2028 Goal Setting </a:t>
            </a:r>
          </a:p>
          <a:p>
            <a:r>
              <a:rPr lang="en-US" sz="4800" dirty="0"/>
              <a:t>Stakeholder Consultation Meeting</a:t>
            </a:r>
          </a:p>
          <a:p>
            <a:r>
              <a:rPr lang="en-US" sz="4800" dirty="0">
                <a:ea typeface="Open Sans ExtraBold"/>
                <a:cs typeface="Open Sans ExtraBold"/>
              </a:rPr>
              <a:t>July </a:t>
            </a:r>
            <a:r>
              <a:rPr lang="en-US" dirty="0">
                <a:ea typeface="Open Sans ExtraBold"/>
                <a:cs typeface="Open Sans ExtraBold"/>
              </a:rPr>
              <a:t>22</a:t>
            </a:r>
            <a:r>
              <a:rPr lang="en-US" sz="4800" dirty="0">
                <a:ea typeface="Open Sans ExtraBold"/>
                <a:cs typeface="Open Sans ExtraBold"/>
              </a:rPr>
              <a:t>, 2025</a:t>
            </a:r>
          </a:p>
        </p:txBody>
      </p:sp>
    </p:spTree>
    <p:extLst>
      <p:ext uri="{BB962C8B-B14F-4D97-AF65-F5344CB8AC3E}">
        <p14:creationId xmlns:p14="http://schemas.microsoft.com/office/powerpoint/2010/main" val="2495784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normAutofit/>
          </a:bodyPr>
          <a:lstStyle/>
          <a:p>
            <a:r>
              <a:rPr lang="en-US" b="1" i="1" dirty="0"/>
              <a:t>Calculating the Base Figure </a:t>
            </a:r>
            <a:endParaRPr lang="en-US" i="1" dirty="0">
              <a:solidFill>
                <a:srgbClr val="031872"/>
              </a:solidFill>
              <a:latin typeface="+mj-lt"/>
              <a:ea typeface="+mj-ea"/>
              <a:cs typeface="+mj-cs"/>
            </a:endParaRP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lstStyle/>
          <a:p>
            <a:pPr marL="342900" indent="-342900" fontAlgn="base">
              <a:buFont typeface="Arial" panose="020B0604020202020204" pitchFamily="34" charset="0"/>
              <a:buChar char="•"/>
            </a:pPr>
            <a:r>
              <a:rPr lang="en-US" dirty="0">
                <a:solidFill>
                  <a:schemeClr val="tx1"/>
                </a:solidFill>
              </a:rPr>
              <a:t>This goal focuses on the participation of DBEs in FAA-funded contracts that will be awarded over the next three years.​</a:t>
            </a:r>
          </a:p>
          <a:p>
            <a:pPr marL="342900" indent="-342900" fontAlgn="base">
              <a:buFont typeface="Arial" panose="020B0604020202020204" pitchFamily="34" charset="0"/>
              <a:buChar char="•"/>
            </a:pPr>
            <a:r>
              <a:rPr lang="en-US" dirty="0">
                <a:solidFill>
                  <a:schemeClr val="tx1"/>
                </a:solidFill>
              </a:rPr>
              <a:t>Potential projects are forecast three years into the future.​</a:t>
            </a:r>
          </a:p>
          <a:p>
            <a:pPr marL="342900" indent="-342900" fontAlgn="base">
              <a:buFont typeface="Arial" panose="020B0604020202020204" pitchFamily="34" charset="0"/>
              <a:buChar char="•"/>
            </a:pPr>
            <a:r>
              <a:rPr lang="en-US" dirty="0">
                <a:solidFill>
                  <a:schemeClr val="tx1"/>
                </a:solidFill>
              </a:rPr>
              <a:t>This provides a “best estimate” of potential contracting activity and opportunities.</a:t>
            </a:r>
          </a:p>
        </p:txBody>
      </p:sp>
    </p:spTree>
    <p:extLst>
      <p:ext uri="{BB962C8B-B14F-4D97-AF65-F5344CB8AC3E}">
        <p14:creationId xmlns:p14="http://schemas.microsoft.com/office/powerpoint/2010/main" val="419847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lstStyle/>
          <a:p>
            <a:pPr lvl="0">
              <a:lnSpc>
                <a:spcPct val="100000"/>
              </a:lnSpc>
              <a:spcBef>
                <a:spcPts val="0"/>
              </a:spcBef>
              <a:defRPr/>
            </a:pPr>
            <a:r>
              <a:rPr lang="en-US" b="1" i="1" dirty="0"/>
              <a:t>PHL’s Base Figure</a:t>
            </a: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lstStyle/>
          <a:p>
            <a:pPr>
              <a:spcBef>
                <a:spcPts val="0"/>
              </a:spcBef>
            </a:pPr>
            <a:endParaRPr lang="en-US" sz="800" i="1" dirty="0">
              <a:solidFill>
                <a:schemeClr val="accent1"/>
              </a:solidFill>
            </a:endParaRPr>
          </a:p>
          <a:p>
            <a:pPr>
              <a:spcBef>
                <a:spcPts val="0"/>
              </a:spcBef>
            </a:pPr>
            <a:r>
              <a:rPr lang="en-US" sz="2000" dirty="0">
                <a:cs typeface="Times New Roman" panose="02020603050405020304" pitchFamily="18" charset="0"/>
              </a:rPr>
              <a:t>Based on projected opportunities and past/current DBE participation, PHL estimates that 80% of DBEs are in the 7-county Philadelphia region compared to all firms that can participate in PHL’s FAA-funded contracts.</a:t>
            </a:r>
          </a:p>
        </p:txBody>
      </p:sp>
      <p:grpSp>
        <p:nvGrpSpPr>
          <p:cNvPr id="4" name="Group 3">
            <a:extLst>
              <a:ext uri="{FF2B5EF4-FFF2-40B4-BE49-F238E27FC236}">
                <a16:creationId xmlns:a16="http://schemas.microsoft.com/office/drawing/2014/main" id="{2689CDF0-A935-950D-546B-E5038309BCD2}"/>
              </a:ext>
            </a:extLst>
          </p:cNvPr>
          <p:cNvGrpSpPr/>
          <p:nvPr/>
        </p:nvGrpSpPr>
        <p:grpSpPr>
          <a:xfrm>
            <a:off x="3737060" y="3227070"/>
            <a:ext cx="4191000" cy="1981200"/>
            <a:chOff x="1981200" y="2743200"/>
            <a:chExt cx="4191000" cy="1981200"/>
          </a:xfrm>
        </p:grpSpPr>
        <p:sp>
          <p:nvSpPr>
            <p:cNvPr id="5" name="Rectangle: Rounded Corners 4">
              <a:extLst>
                <a:ext uri="{FF2B5EF4-FFF2-40B4-BE49-F238E27FC236}">
                  <a16:creationId xmlns:a16="http://schemas.microsoft.com/office/drawing/2014/main" id="{823B047C-54E2-1E87-47FE-E9FB0F9F414A}"/>
                </a:ext>
              </a:extLst>
            </p:cNvPr>
            <p:cNvSpPr/>
            <p:nvPr/>
          </p:nvSpPr>
          <p:spPr>
            <a:xfrm>
              <a:off x="2590800" y="2743200"/>
              <a:ext cx="3048000" cy="838200"/>
            </a:xfrm>
            <a:prstGeom prst="roundRect">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DBEs</a:t>
              </a:r>
            </a:p>
          </p:txBody>
        </p:sp>
        <p:sp>
          <p:nvSpPr>
            <p:cNvPr id="6" name="Rectangle: Rounded Corners 5">
              <a:extLst>
                <a:ext uri="{FF2B5EF4-FFF2-40B4-BE49-F238E27FC236}">
                  <a16:creationId xmlns:a16="http://schemas.microsoft.com/office/drawing/2014/main" id="{464C1F47-F5B4-6E40-8497-8E0BA8943F33}"/>
                </a:ext>
              </a:extLst>
            </p:cNvPr>
            <p:cNvSpPr/>
            <p:nvPr/>
          </p:nvSpPr>
          <p:spPr>
            <a:xfrm>
              <a:off x="2590800" y="3886200"/>
              <a:ext cx="3048000" cy="838200"/>
            </a:xfrm>
            <a:prstGeom prst="roundRect">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mn-cs"/>
                </a:rPr>
                <a:t>All</a:t>
              </a:r>
              <a:r>
                <a:rPr kumimoji="0" lang="en-US" sz="1800" b="0" i="0" u="none" strike="noStrike" kern="1200" cap="none" spc="0" normalizeH="0" baseline="0" noProof="0">
                  <a:ln>
                    <a:noFill/>
                  </a:ln>
                  <a:solidFill>
                    <a:srgbClr val="000000"/>
                  </a:solidFill>
                  <a:effectLst/>
                  <a:uLnTx/>
                  <a:uFillTx/>
                  <a:latin typeface="Arial"/>
                  <a:ea typeface="+mn-ea"/>
                  <a:cs typeface="+mn-cs"/>
                </a:rPr>
                <a:t> Firms</a:t>
              </a:r>
            </a:p>
          </p:txBody>
        </p:sp>
        <p:cxnSp>
          <p:nvCxnSpPr>
            <p:cNvPr id="7" name="Straight Connector 6">
              <a:extLst>
                <a:ext uri="{FF2B5EF4-FFF2-40B4-BE49-F238E27FC236}">
                  <a16:creationId xmlns:a16="http://schemas.microsoft.com/office/drawing/2014/main" id="{6EC9A598-07B9-0FA7-B7E8-7CD95FD8A8E0}"/>
                </a:ext>
              </a:extLst>
            </p:cNvPr>
            <p:cNvCxnSpPr/>
            <p:nvPr/>
          </p:nvCxnSpPr>
          <p:spPr>
            <a:xfrm>
              <a:off x="1981200" y="3733800"/>
              <a:ext cx="4191000" cy="0"/>
            </a:xfrm>
            <a:prstGeom prst="line">
              <a:avLst/>
            </a:prstGeom>
            <a:noFill/>
            <a:ln w="38100" cap="flat" cmpd="sng" algn="ctr">
              <a:solidFill>
                <a:srgbClr val="DADADA">
                  <a:lumMod val="75000"/>
                </a:srgbClr>
              </a:solidFill>
              <a:prstDash val="solid"/>
            </a:ln>
            <a:effectLst/>
          </p:spPr>
        </p:cxnSp>
      </p:grpSp>
      <p:sp>
        <p:nvSpPr>
          <p:cNvPr id="9" name="TextBox 6">
            <a:extLst>
              <a:ext uri="{FF2B5EF4-FFF2-40B4-BE49-F238E27FC236}">
                <a16:creationId xmlns:a16="http://schemas.microsoft.com/office/drawing/2014/main" id="{D0C627D5-BDF2-756F-A58F-7C86550A0DF8}"/>
              </a:ext>
            </a:extLst>
          </p:cNvPr>
          <p:cNvSpPr txBox="1"/>
          <p:nvPr/>
        </p:nvSpPr>
        <p:spPr>
          <a:xfrm>
            <a:off x="8441225" y="2521059"/>
            <a:ext cx="1960245" cy="1384995"/>
          </a:xfrm>
          <a:prstGeom prst="rect">
            <a:avLst/>
          </a:prstGeom>
          <a:noFill/>
          <a:ln w="19050">
            <a:solidFill>
              <a:srgbClr val="DADADA">
                <a:lumMod val="75000"/>
              </a:srgb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C0">
                    <a:lumMod val="50000"/>
                  </a:srgbClr>
                </a:solidFill>
                <a:effectLst/>
                <a:uLnTx/>
                <a:uFillTx/>
                <a:ea typeface="+mn-ea"/>
                <a:cs typeface="+mn-cs"/>
              </a:rPr>
              <a:t>In 7-county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C0">
                    <a:lumMod val="50000"/>
                  </a:srgbClr>
                </a:solidFill>
                <a:effectLst/>
                <a:uLnTx/>
                <a:uFillTx/>
                <a:ea typeface="+mn-ea"/>
                <a:cs typeface="+mn-cs"/>
              </a:rPr>
              <a:t>Listed in PA UCP, NJ UCP Directory, OEO directory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C0">
                    <a:lumMod val="50000"/>
                  </a:srgbClr>
                </a:solidFill>
                <a:effectLst/>
                <a:uLnTx/>
                <a:uFillTx/>
                <a:ea typeface="+mn-ea"/>
                <a:cs typeface="+mn-cs"/>
              </a:rPr>
              <a:t>In relevant NAICS codes</a:t>
            </a:r>
          </a:p>
        </p:txBody>
      </p:sp>
      <p:pic>
        <p:nvPicPr>
          <p:cNvPr id="10" name="Picture 9">
            <a:extLst>
              <a:ext uri="{FF2B5EF4-FFF2-40B4-BE49-F238E27FC236}">
                <a16:creationId xmlns:a16="http://schemas.microsoft.com/office/drawing/2014/main" id="{B9759694-8D09-58BB-EC31-C2A94E637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670" y="3906199"/>
            <a:ext cx="3672014" cy="3672014"/>
          </a:xfrm>
          <a:prstGeom prst="rect">
            <a:avLst/>
          </a:prstGeom>
        </p:spPr>
      </p:pic>
      <p:sp>
        <p:nvSpPr>
          <p:cNvPr id="11" name="TextBox 15">
            <a:extLst>
              <a:ext uri="{FF2B5EF4-FFF2-40B4-BE49-F238E27FC236}">
                <a16:creationId xmlns:a16="http://schemas.microsoft.com/office/drawing/2014/main" id="{D78879E3-CEE4-FF43-4472-96483935C0D3}"/>
              </a:ext>
            </a:extLst>
          </p:cNvPr>
          <p:cNvSpPr txBox="1"/>
          <p:nvPr/>
        </p:nvSpPr>
        <p:spPr>
          <a:xfrm>
            <a:off x="1326360" y="4160520"/>
            <a:ext cx="1905000" cy="1384995"/>
          </a:xfrm>
          <a:prstGeom prst="rect">
            <a:avLst/>
          </a:prstGeom>
          <a:noFill/>
          <a:ln w="19050">
            <a:solidFill>
              <a:srgbClr val="DADADA">
                <a:lumMod val="75000"/>
              </a:srgb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C0">
                    <a:lumMod val="50000"/>
                  </a:srgbClr>
                </a:solidFill>
                <a:effectLst/>
                <a:uLnTx/>
                <a:uFillTx/>
                <a:ea typeface="+mn-ea"/>
                <a:cs typeface="+mn-cs"/>
              </a:rPr>
              <a:t>In 7-county area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C0">
                    <a:lumMod val="50000"/>
                  </a:srgbClr>
                </a:solidFill>
                <a:effectLst/>
                <a:uLnTx/>
                <a:uFillTx/>
                <a:ea typeface="+mn-ea"/>
                <a:cs typeface="+mn-cs"/>
              </a:rPr>
              <a:t>From US Census County Business Patterns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C0">
                    <a:lumMod val="50000"/>
                  </a:srgbClr>
                </a:solidFill>
                <a:effectLst/>
                <a:uLnTx/>
                <a:uFillTx/>
                <a:ea typeface="+mn-ea"/>
                <a:cs typeface="+mn-cs"/>
              </a:rPr>
              <a:t>In relevant NAICS codes</a:t>
            </a:r>
          </a:p>
        </p:txBody>
      </p:sp>
      <p:cxnSp>
        <p:nvCxnSpPr>
          <p:cNvPr id="15" name="Connector: Elbow 14">
            <a:extLst>
              <a:ext uri="{FF2B5EF4-FFF2-40B4-BE49-F238E27FC236}">
                <a16:creationId xmlns:a16="http://schemas.microsoft.com/office/drawing/2014/main" id="{69FA9DE3-A625-ED9E-7F9C-D7ABF92F6E6D}"/>
              </a:ext>
            </a:extLst>
          </p:cNvPr>
          <p:cNvCxnSpPr>
            <a:cxnSpLocks/>
          </p:cNvCxnSpPr>
          <p:nvPr/>
        </p:nvCxnSpPr>
        <p:spPr>
          <a:xfrm flipV="1">
            <a:off x="7416485" y="3576984"/>
            <a:ext cx="963063" cy="190501"/>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8D0CA2D4-4F7C-37D1-8263-CE2CF9409369}"/>
              </a:ext>
            </a:extLst>
          </p:cNvPr>
          <p:cNvCxnSpPr>
            <a:cxnSpLocks/>
          </p:cNvCxnSpPr>
          <p:nvPr/>
        </p:nvCxnSpPr>
        <p:spPr>
          <a:xfrm>
            <a:off x="3304515" y="4395631"/>
            <a:ext cx="968721" cy="55661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8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C0">
                    <a:lumMod val="50000"/>
                  </a:srgbClr>
                </a:solidFill>
                <a:effectLst/>
                <a:uLnTx/>
                <a:uFillTx/>
                <a:ea typeface="+mn-ea"/>
                <a:cs typeface="+mn-cs"/>
              </a:rPr>
              <a:t>PHL’s Base Figure</a:t>
            </a:r>
            <a:endParaRPr kumimoji="0" lang="en-US" sz="3200" b="1" i="1" u="none" strike="noStrike" kern="1200" cap="none" spc="0" normalizeH="0" baseline="0" noProof="0" dirty="0">
              <a:ln>
                <a:noFill/>
              </a:ln>
              <a:solidFill>
                <a:srgbClr val="0000C0">
                  <a:lumMod val="50000"/>
                </a:srgbClr>
              </a:solidFill>
              <a:effectLst/>
              <a:uLnTx/>
              <a:uFillTx/>
              <a:ea typeface="+mn-ea"/>
              <a:cs typeface="+mn-cs"/>
            </a:endParaRP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a:xfrm>
            <a:off x="838200" y="1442536"/>
            <a:ext cx="10515600" cy="4623066"/>
          </a:xfrm>
        </p:spPr>
        <p:txBody>
          <a:bodyPr/>
          <a:lstStyle/>
          <a:p>
            <a:pPr algn="ctr"/>
            <a:r>
              <a:rPr lang="en-US" sz="1800" b="1" dirty="0"/>
              <a:t>Relevant (not all) Construction Related NAICS Codes</a:t>
            </a:r>
          </a:p>
          <a:p>
            <a:endParaRPr lang="en-US" sz="1600" i="1" dirty="0">
              <a:solidFill>
                <a:schemeClr val="accent1"/>
              </a:solidFill>
            </a:endParaRPr>
          </a:p>
        </p:txBody>
      </p:sp>
      <p:sp>
        <p:nvSpPr>
          <p:cNvPr id="7" name="TextBox 6">
            <a:extLst>
              <a:ext uri="{FF2B5EF4-FFF2-40B4-BE49-F238E27FC236}">
                <a16:creationId xmlns:a16="http://schemas.microsoft.com/office/drawing/2014/main" id="{9EADFC02-63EF-D52C-CD78-1617F754E4FB}"/>
              </a:ext>
            </a:extLst>
          </p:cNvPr>
          <p:cNvSpPr txBox="1"/>
          <p:nvPr/>
        </p:nvSpPr>
        <p:spPr>
          <a:xfrm>
            <a:off x="2697588" y="6065602"/>
            <a:ext cx="7297782" cy="584775"/>
          </a:xfrm>
          <a:prstGeom prst="rect">
            <a:avLst/>
          </a:prstGeom>
          <a:noFill/>
        </p:spPr>
        <p:txBody>
          <a:bodyPr wrap="square">
            <a:spAutoFit/>
          </a:bodyPr>
          <a:lstStyle/>
          <a:p>
            <a:pPr algn="ctr"/>
            <a:r>
              <a:rPr lang="en-US" sz="1600" i="1" kern="0" dirty="0"/>
              <a:t>Note: Census updated some NAICS codes in 2022 – Source for the comparison - </a:t>
            </a:r>
            <a:r>
              <a:rPr lang="en-US" sz="1600" i="1" kern="0" dirty="0">
                <a:hlinkClick r:id="rId2"/>
              </a:rPr>
              <a:t>https://www.naics.com/2022-naics-changes/</a:t>
            </a:r>
            <a:r>
              <a:rPr lang="en-US" sz="1600" i="1" kern="0" dirty="0"/>
              <a:t> </a:t>
            </a:r>
            <a:endParaRPr lang="en-US" sz="1600" i="1" dirty="0"/>
          </a:p>
        </p:txBody>
      </p:sp>
      <p:graphicFrame>
        <p:nvGraphicFramePr>
          <p:cNvPr id="4" name="Table 3">
            <a:extLst>
              <a:ext uri="{FF2B5EF4-FFF2-40B4-BE49-F238E27FC236}">
                <a16:creationId xmlns:a16="http://schemas.microsoft.com/office/drawing/2014/main" id="{5FD76F7E-3783-D73A-655A-3C7058CC7E51}"/>
              </a:ext>
            </a:extLst>
          </p:cNvPr>
          <p:cNvGraphicFramePr>
            <a:graphicFrameLocks noGrp="1"/>
          </p:cNvGraphicFramePr>
          <p:nvPr>
            <p:extLst>
              <p:ext uri="{D42A27DB-BD31-4B8C-83A1-F6EECF244321}">
                <p14:modId xmlns:p14="http://schemas.microsoft.com/office/powerpoint/2010/main" val="2784147151"/>
              </p:ext>
            </p:extLst>
          </p:nvPr>
        </p:nvGraphicFramePr>
        <p:xfrm>
          <a:off x="1504656" y="1724404"/>
          <a:ext cx="4708016" cy="4195308"/>
        </p:xfrm>
        <a:graphic>
          <a:graphicData uri="http://schemas.openxmlformats.org/drawingml/2006/table">
            <a:tbl>
              <a:tblPr>
                <a:tableStyleId>{5940675A-B579-460E-94D1-54222C63F5DA}</a:tableStyleId>
              </a:tblPr>
              <a:tblGrid>
                <a:gridCol w="550847">
                  <a:extLst>
                    <a:ext uri="{9D8B030D-6E8A-4147-A177-3AD203B41FA5}">
                      <a16:colId xmlns:a16="http://schemas.microsoft.com/office/drawing/2014/main" val="170506719"/>
                    </a:ext>
                  </a:extLst>
                </a:gridCol>
                <a:gridCol w="4157169">
                  <a:extLst>
                    <a:ext uri="{9D8B030D-6E8A-4147-A177-3AD203B41FA5}">
                      <a16:colId xmlns:a16="http://schemas.microsoft.com/office/drawing/2014/main" val="3109829254"/>
                    </a:ext>
                  </a:extLst>
                </a:gridCol>
              </a:tblGrid>
              <a:tr h="647654">
                <a:tc>
                  <a:txBody>
                    <a:bodyPr/>
                    <a:lstStyle/>
                    <a:p>
                      <a:pPr algn="ctr" fontAlgn="b">
                        <a:buNone/>
                      </a:pPr>
                      <a:r>
                        <a:rPr lang="en-US" sz="1100" b="1" u="none" strike="noStrike" dirty="0">
                          <a:effectLst/>
                          <a:latin typeface="Arial"/>
                        </a:rPr>
                        <a:t>NAICS Code </a:t>
                      </a:r>
                      <a:endParaRPr lang="en-US" sz="1100" b="1"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ctr" fontAlgn="b">
                        <a:buNone/>
                      </a:pPr>
                      <a:r>
                        <a:rPr lang="en-US" sz="1100" b="1" u="none" strike="noStrike" dirty="0">
                          <a:effectLst/>
                          <a:latin typeface="Arial"/>
                        </a:rPr>
                        <a:t>Description</a:t>
                      </a:r>
                      <a:endParaRPr lang="en-US" sz="1100" b="1" i="0" u="none" strike="noStrike">
                        <a:solidFill>
                          <a:srgbClr val="000000"/>
                        </a:solidFill>
                        <a:effectLst/>
                        <a:latin typeface="Arial"/>
                      </a:endParaRPr>
                    </a:p>
                  </a:txBody>
                  <a:tcPr marL="9525" marR="9525" marT="9525" anchor="b">
                    <a:solidFill>
                      <a:schemeClr val="accent5">
                        <a:lumMod val="10000"/>
                        <a:lumOff val="90000"/>
                      </a:schemeClr>
                    </a:solidFill>
                  </a:tcPr>
                </a:tc>
                <a:extLst>
                  <a:ext uri="{0D108BD9-81ED-4DB2-BD59-A6C34878D82A}">
                    <a16:rowId xmlns:a16="http://schemas.microsoft.com/office/drawing/2014/main" val="1654737378"/>
                  </a:ext>
                </a:extLst>
              </a:tr>
              <a:tr h="391892">
                <a:tc>
                  <a:txBody>
                    <a:bodyPr/>
                    <a:lstStyle/>
                    <a:p>
                      <a:pPr algn="l" fontAlgn="b">
                        <a:buNone/>
                      </a:pPr>
                      <a:r>
                        <a:rPr lang="en-US" sz="1100" u="none" strike="noStrike" dirty="0">
                          <a:effectLst/>
                          <a:latin typeface="Arial"/>
                        </a:rPr>
                        <a:t>236220 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Commercial and Institutional Building Construction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3920296347"/>
                  </a:ext>
                </a:extLst>
              </a:tr>
              <a:tr h="391892">
                <a:tc>
                  <a:txBody>
                    <a:bodyPr/>
                    <a:lstStyle/>
                    <a:p>
                      <a:pPr algn="l" fontAlgn="b">
                        <a:buNone/>
                      </a:pPr>
                      <a:r>
                        <a:rPr lang="en-US" sz="1100" u="none" strike="noStrike" dirty="0">
                          <a:effectLst/>
                          <a:latin typeface="Arial"/>
                        </a:rPr>
                        <a:t>237110 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Water and Sewer Line and Related Structures Construction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4265890465"/>
                  </a:ext>
                </a:extLst>
              </a:tr>
              <a:tr h="391892">
                <a:tc>
                  <a:txBody>
                    <a:bodyPr/>
                    <a:lstStyle/>
                    <a:p>
                      <a:pPr algn="l" fontAlgn="b">
                        <a:buNone/>
                      </a:pPr>
                      <a:r>
                        <a:rPr lang="en-US" sz="1100" u="none" strike="noStrike" dirty="0">
                          <a:effectLst/>
                          <a:latin typeface="Arial"/>
                        </a:rPr>
                        <a:t>237130 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Power and Communication Line and Related Structures Construction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425955043"/>
                  </a:ext>
                </a:extLst>
              </a:tr>
              <a:tr h="391892">
                <a:tc>
                  <a:txBody>
                    <a:bodyPr/>
                    <a:lstStyle/>
                    <a:p>
                      <a:pPr algn="l" fontAlgn="b">
                        <a:buNone/>
                      </a:pPr>
                      <a:r>
                        <a:rPr lang="en-US" sz="1100" u="none" strike="noStrike" dirty="0">
                          <a:effectLst/>
                          <a:latin typeface="Arial"/>
                        </a:rPr>
                        <a:t>237310 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Highway, Street, and Bridge Construction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3294249018"/>
                  </a:ext>
                </a:extLst>
              </a:tr>
              <a:tr h="391892">
                <a:tc>
                  <a:txBody>
                    <a:bodyPr/>
                    <a:lstStyle/>
                    <a:p>
                      <a:pPr algn="l" fontAlgn="b">
                        <a:buNone/>
                      </a:pPr>
                      <a:r>
                        <a:rPr lang="en-US" sz="1100" u="none" strike="noStrike" dirty="0">
                          <a:effectLst/>
                          <a:latin typeface="Arial"/>
                        </a:rPr>
                        <a:t>237990 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Other Heavy and Civil Engineering Construction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3606780188"/>
                  </a:ext>
                </a:extLst>
              </a:tr>
              <a:tr h="391892">
                <a:tc>
                  <a:txBody>
                    <a:bodyPr/>
                    <a:lstStyle/>
                    <a:p>
                      <a:pPr algn="l" fontAlgn="b">
                        <a:buNone/>
                      </a:pPr>
                      <a:r>
                        <a:rPr lang="en-US" sz="1100" u="none" strike="noStrike" dirty="0">
                          <a:effectLst/>
                          <a:latin typeface="Arial"/>
                        </a:rPr>
                        <a:t>238110 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Poured Concrete Foundation and Structure Contractors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3300650986"/>
                  </a:ext>
                </a:extLst>
              </a:tr>
              <a:tr h="391892">
                <a:tc>
                  <a:txBody>
                    <a:bodyPr/>
                    <a:lstStyle/>
                    <a:p>
                      <a:pPr algn="l" fontAlgn="b">
                        <a:buNone/>
                      </a:pPr>
                      <a:r>
                        <a:rPr lang="en-US" sz="1100" u="none" strike="noStrike" dirty="0">
                          <a:effectLst/>
                          <a:latin typeface="Arial"/>
                        </a:rPr>
                        <a:t>238120 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Structural Steel and Precast Concrete Contractors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2466694754"/>
                  </a:ext>
                </a:extLst>
              </a:tr>
              <a:tr h="391892">
                <a:tc>
                  <a:txBody>
                    <a:bodyPr/>
                    <a:lstStyle/>
                    <a:p>
                      <a:pPr algn="l" fontAlgn="b">
                        <a:buNone/>
                      </a:pPr>
                      <a:r>
                        <a:rPr lang="en-US" sz="1100" u="none" strike="noStrike" dirty="0">
                          <a:effectLst/>
                          <a:latin typeface="Arial"/>
                        </a:rPr>
                        <a:t>238130 </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Framing Contractors </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1155668373"/>
                  </a:ext>
                </a:extLst>
              </a:tr>
              <a:tr h="412518">
                <a:tc>
                  <a:txBody>
                    <a:bodyPr/>
                    <a:lstStyle/>
                    <a:p>
                      <a:pPr algn="l" fontAlgn="b">
                        <a:buNone/>
                      </a:pPr>
                      <a:r>
                        <a:rPr lang="en-US" sz="1100" u="none" strike="noStrike" dirty="0">
                          <a:effectLst/>
                          <a:latin typeface="Arial"/>
                        </a:rPr>
                        <a:t>238150</a:t>
                      </a:r>
                      <a:endParaRPr lang="en-US" sz="1100" b="0" i="0" u="none" strike="noStrike">
                        <a:solidFill>
                          <a:srgbClr val="000000"/>
                        </a:solidFill>
                        <a:effectLst/>
                        <a:latin typeface="Arial"/>
                      </a:endParaRPr>
                    </a:p>
                  </a:txBody>
                  <a:tcPr marL="9525" marR="9525" marT="9525" anchor="b">
                    <a:solidFill>
                      <a:schemeClr val="accent5">
                        <a:lumMod val="10000"/>
                        <a:lumOff val="90000"/>
                      </a:schemeClr>
                    </a:solidFill>
                  </a:tcPr>
                </a:tc>
                <a:tc>
                  <a:txBody>
                    <a:bodyPr/>
                    <a:lstStyle/>
                    <a:p>
                      <a:pPr algn="l" fontAlgn="b">
                        <a:buNone/>
                      </a:pPr>
                      <a:r>
                        <a:rPr lang="en-US" sz="1100" u="none" strike="noStrike" dirty="0">
                          <a:effectLst/>
                          <a:latin typeface="Arial"/>
                        </a:rPr>
                        <a:t>Glass and Glazing Contractors</a:t>
                      </a:r>
                      <a:endParaRPr lang="en-US" sz="1100" b="0" i="0" u="none" strike="noStrike">
                        <a:solidFill>
                          <a:srgbClr val="000000"/>
                        </a:solidFill>
                        <a:effectLst/>
                        <a:latin typeface="Arial"/>
                      </a:endParaRPr>
                    </a:p>
                  </a:txBody>
                  <a:tcPr marL="182880" marR="9525" marT="9525" anchor="b"/>
                </a:tc>
                <a:extLst>
                  <a:ext uri="{0D108BD9-81ED-4DB2-BD59-A6C34878D82A}">
                    <a16:rowId xmlns:a16="http://schemas.microsoft.com/office/drawing/2014/main" val="2547790902"/>
                  </a:ext>
                </a:extLst>
              </a:tr>
            </a:tbl>
          </a:graphicData>
        </a:graphic>
      </p:graphicFrame>
      <p:graphicFrame>
        <p:nvGraphicFramePr>
          <p:cNvPr id="5" name="Table 4">
            <a:extLst>
              <a:ext uri="{FF2B5EF4-FFF2-40B4-BE49-F238E27FC236}">
                <a16:creationId xmlns:a16="http://schemas.microsoft.com/office/drawing/2014/main" id="{21387006-00FD-A6AD-359E-B53511224FB0}"/>
              </a:ext>
            </a:extLst>
          </p:cNvPr>
          <p:cNvGraphicFramePr>
            <a:graphicFrameLocks noGrp="1"/>
          </p:cNvGraphicFramePr>
          <p:nvPr>
            <p:extLst>
              <p:ext uri="{D42A27DB-BD31-4B8C-83A1-F6EECF244321}">
                <p14:modId xmlns:p14="http://schemas.microsoft.com/office/powerpoint/2010/main" val="243367682"/>
              </p:ext>
            </p:extLst>
          </p:nvPr>
        </p:nvGraphicFramePr>
        <p:xfrm>
          <a:off x="6511368" y="1724403"/>
          <a:ext cx="4708016" cy="4195307"/>
        </p:xfrm>
        <a:graphic>
          <a:graphicData uri="http://schemas.openxmlformats.org/drawingml/2006/table">
            <a:tbl>
              <a:tblPr/>
              <a:tblGrid>
                <a:gridCol w="550847">
                  <a:extLst>
                    <a:ext uri="{9D8B030D-6E8A-4147-A177-3AD203B41FA5}">
                      <a16:colId xmlns:a16="http://schemas.microsoft.com/office/drawing/2014/main" val="132498985"/>
                    </a:ext>
                  </a:extLst>
                </a:gridCol>
                <a:gridCol w="4157169">
                  <a:extLst>
                    <a:ext uri="{9D8B030D-6E8A-4147-A177-3AD203B41FA5}">
                      <a16:colId xmlns:a16="http://schemas.microsoft.com/office/drawing/2014/main" val="2933590693"/>
                    </a:ext>
                  </a:extLst>
                </a:gridCol>
              </a:tblGrid>
              <a:tr h="571756">
                <a:tc>
                  <a:txBody>
                    <a:bodyPr/>
                    <a:lstStyle/>
                    <a:p>
                      <a:pPr marL="0" algn="ctr" defTabSz="914400" rtl="0" eaLnBrk="1" fontAlgn="b" latinLnBrk="0" hangingPunct="1">
                        <a:buNone/>
                      </a:pPr>
                      <a:r>
                        <a:rPr lang="en-US" sz="1100" b="1" u="none" strike="noStrike" kern="1200" dirty="0">
                          <a:solidFill>
                            <a:schemeClr val="tx1"/>
                          </a:solidFill>
                          <a:effectLst/>
                          <a:latin typeface="Arial"/>
                          <a:ea typeface="+mn-ea"/>
                          <a:cs typeface="+mn-cs"/>
                        </a:rPr>
                        <a:t>NAICS Code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ctr" defTabSz="914400" rtl="0" eaLnBrk="1" fontAlgn="b" latinLnBrk="0" hangingPunct="1">
                        <a:buNone/>
                      </a:pPr>
                      <a:r>
                        <a:rPr lang="en-US" sz="1100" b="1" u="none" strike="noStrike" kern="1200" dirty="0">
                          <a:solidFill>
                            <a:schemeClr val="tx1"/>
                          </a:solidFill>
                          <a:effectLst/>
                          <a:latin typeface="Arial"/>
                          <a:ea typeface="+mn-ea"/>
                          <a:cs typeface="+mn-cs"/>
                        </a:rPr>
                        <a:t>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1321347458"/>
                  </a:ext>
                </a:extLst>
              </a:tr>
              <a:tr h="345967">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238160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Roofing Contractors</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1777116"/>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238190 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Other Foundation, Structure, and Building Exterior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824037"/>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238210 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Electrical Contractors and Other Wiring Installation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0090937"/>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238220 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Plumbing, Heating, and Air-Conditioning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4158439"/>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238310 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Drywall and Insulation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3543904"/>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238320 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Painting and Wall Covering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676647"/>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238340 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Tile and Terrazzo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5440223"/>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238350 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Finish Carpentry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0875012"/>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238910 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Site Preparation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0266315"/>
                  </a:ext>
                </a:extLst>
              </a:tr>
              <a:tr h="364176">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238990 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All Other Specialty Trade Contractors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9518563"/>
                  </a:ext>
                </a:extLst>
              </a:tr>
            </a:tbl>
          </a:graphicData>
        </a:graphic>
      </p:graphicFrame>
    </p:spTree>
    <p:extLst>
      <p:ext uri="{BB962C8B-B14F-4D97-AF65-F5344CB8AC3E}">
        <p14:creationId xmlns:p14="http://schemas.microsoft.com/office/powerpoint/2010/main" val="207582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1850E-BA8F-2888-DBF2-85A7B4B0E66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2A0E66-BB97-B4C0-ED0F-50F8256D46EE}"/>
              </a:ext>
            </a:extLst>
          </p:cNvPr>
          <p:cNvSpPr>
            <a:spLocks noGrp="1"/>
          </p:cNvSpPr>
          <p:nvPr>
            <p:ph type="body" sz="quarter" idx="10"/>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C0">
                    <a:lumMod val="50000"/>
                  </a:srgbClr>
                </a:solidFill>
                <a:effectLst/>
                <a:uLnTx/>
                <a:uFillTx/>
                <a:ea typeface="+mn-ea"/>
                <a:cs typeface="+mn-cs"/>
              </a:rPr>
              <a:t>PHL’s Base Figure</a:t>
            </a:r>
            <a:endParaRPr kumimoji="0" lang="en-US" sz="3200" b="1" i="1" u="none" strike="noStrike" kern="1200" cap="none" spc="0" normalizeH="0" baseline="0" noProof="0" dirty="0">
              <a:ln>
                <a:noFill/>
              </a:ln>
              <a:solidFill>
                <a:srgbClr val="0000C0">
                  <a:lumMod val="50000"/>
                </a:srgbClr>
              </a:solidFill>
              <a:effectLst/>
              <a:uLnTx/>
              <a:uFillTx/>
              <a:ea typeface="+mn-ea"/>
              <a:cs typeface="+mn-cs"/>
            </a:endParaRPr>
          </a:p>
        </p:txBody>
      </p:sp>
      <p:sp>
        <p:nvSpPr>
          <p:cNvPr id="3" name="Text Placeholder 2">
            <a:extLst>
              <a:ext uri="{FF2B5EF4-FFF2-40B4-BE49-F238E27FC236}">
                <a16:creationId xmlns:a16="http://schemas.microsoft.com/office/drawing/2014/main" id="{9E296995-3B7D-DF44-992E-4A5522222796}"/>
              </a:ext>
            </a:extLst>
          </p:cNvPr>
          <p:cNvSpPr>
            <a:spLocks noGrp="1"/>
          </p:cNvSpPr>
          <p:nvPr>
            <p:ph type="body" sz="quarter" idx="11"/>
          </p:nvPr>
        </p:nvSpPr>
        <p:spPr>
          <a:xfrm>
            <a:off x="1088679" y="1442536"/>
            <a:ext cx="10515600" cy="4623066"/>
          </a:xfrm>
        </p:spPr>
        <p:txBody>
          <a:bodyPr/>
          <a:lstStyle/>
          <a:p>
            <a:pPr algn="ctr"/>
            <a:r>
              <a:rPr lang="en-US" sz="1800" b="1" dirty="0"/>
              <a:t>Relevant Engineering/Design/Construction Management Related NAICS Codes</a:t>
            </a:r>
          </a:p>
          <a:p>
            <a:endParaRPr lang="en-US" sz="1600" i="1" dirty="0">
              <a:solidFill>
                <a:schemeClr val="accent1"/>
              </a:solidFill>
            </a:endParaRPr>
          </a:p>
        </p:txBody>
      </p:sp>
      <p:graphicFrame>
        <p:nvGraphicFramePr>
          <p:cNvPr id="6" name="Table 5">
            <a:extLst>
              <a:ext uri="{FF2B5EF4-FFF2-40B4-BE49-F238E27FC236}">
                <a16:creationId xmlns:a16="http://schemas.microsoft.com/office/drawing/2014/main" id="{03E995E3-B594-033B-02F4-D37D94D4189F}"/>
              </a:ext>
            </a:extLst>
          </p:cNvPr>
          <p:cNvGraphicFramePr>
            <a:graphicFrameLocks noGrp="1"/>
          </p:cNvGraphicFramePr>
          <p:nvPr>
            <p:extLst>
              <p:ext uri="{D42A27DB-BD31-4B8C-83A1-F6EECF244321}">
                <p14:modId xmlns:p14="http://schemas.microsoft.com/office/powerpoint/2010/main" val="3521585244"/>
              </p:ext>
            </p:extLst>
          </p:nvPr>
        </p:nvGraphicFramePr>
        <p:xfrm>
          <a:off x="3479800" y="1817592"/>
          <a:ext cx="5232400" cy="4375520"/>
        </p:xfrm>
        <a:graphic>
          <a:graphicData uri="http://schemas.openxmlformats.org/drawingml/2006/table">
            <a:tbl>
              <a:tblPr/>
              <a:tblGrid>
                <a:gridCol w="790096">
                  <a:extLst>
                    <a:ext uri="{9D8B030D-6E8A-4147-A177-3AD203B41FA5}">
                      <a16:colId xmlns:a16="http://schemas.microsoft.com/office/drawing/2014/main" val="3081283417"/>
                    </a:ext>
                  </a:extLst>
                </a:gridCol>
                <a:gridCol w="4442304">
                  <a:extLst>
                    <a:ext uri="{9D8B030D-6E8A-4147-A177-3AD203B41FA5}">
                      <a16:colId xmlns:a16="http://schemas.microsoft.com/office/drawing/2014/main" val="1861153624"/>
                    </a:ext>
                  </a:extLst>
                </a:gridCol>
              </a:tblGrid>
              <a:tr h="326770">
                <a:tc>
                  <a:txBody>
                    <a:bodyPr/>
                    <a:lstStyle/>
                    <a:p>
                      <a:pPr marL="0" algn="ctr" defTabSz="914400" rtl="0" eaLnBrk="1" fontAlgn="b" latinLnBrk="0" hangingPunct="1">
                        <a:buNone/>
                      </a:pPr>
                      <a:r>
                        <a:rPr lang="en-US" sz="1100" b="1" u="none" strike="noStrike" kern="1200" dirty="0">
                          <a:solidFill>
                            <a:schemeClr val="tx1"/>
                          </a:solidFill>
                          <a:effectLst/>
                          <a:latin typeface="Arial"/>
                          <a:ea typeface="+mn-ea"/>
                          <a:cs typeface="+mn-cs"/>
                        </a:rPr>
                        <a:t>NAICS Code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ctr" defTabSz="914400" rtl="0" eaLnBrk="1" fontAlgn="b" latinLnBrk="0" hangingPunct="1">
                        <a:buNone/>
                      </a:pPr>
                      <a:r>
                        <a:rPr lang="en-US" sz="1100" b="1" u="none" strike="noStrike" kern="1200" dirty="0">
                          <a:solidFill>
                            <a:schemeClr val="tx1"/>
                          </a:solidFill>
                          <a:effectLst/>
                          <a:latin typeface="Arial"/>
                          <a:ea typeface="+mn-ea"/>
                          <a:cs typeface="+mn-cs"/>
                        </a:rPr>
                        <a:t>Description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740097351"/>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541310 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Architectural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2585166"/>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541320 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Landscape architectural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07914965"/>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541330 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Engineering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5678571"/>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541340 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Drafting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3308800"/>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541360 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Geophysical Surveying and Mapping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6678690"/>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541370 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Surveying and Mapping (except Geophysical)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0787891"/>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541611 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Administrative Management and General Management Consulting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1664949"/>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541618</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Other Management Consulting Services</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0888958"/>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541620 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Environmental Consulting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820624"/>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541690 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Other Scientific and Technical Consulting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605514"/>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541990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All Other Professional, Scientific, and Technical Services</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5009222"/>
                  </a:ext>
                </a:extLst>
              </a:tr>
              <a:tr h="326770">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561410 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marL="0" algn="l" defTabSz="914400" rtl="0" eaLnBrk="1" fontAlgn="b" latinLnBrk="0" hangingPunct="1">
                        <a:buNone/>
                      </a:pPr>
                      <a:r>
                        <a:rPr lang="en-US" sz="1100" u="none" strike="noStrike" kern="1200" dirty="0">
                          <a:solidFill>
                            <a:schemeClr val="tx1"/>
                          </a:solidFill>
                          <a:effectLst/>
                          <a:latin typeface="Arial"/>
                          <a:ea typeface="+mn-ea"/>
                          <a:cs typeface="+mn-cs"/>
                        </a:rPr>
                        <a:t>Document preparation services </a:t>
                      </a:r>
                    </a:p>
                  </a:txBody>
                  <a:tcPr marL="182880"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7715395"/>
                  </a:ext>
                </a:extLst>
              </a:tr>
            </a:tbl>
          </a:graphicData>
        </a:graphic>
      </p:graphicFrame>
    </p:spTree>
    <p:extLst>
      <p:ext uri="{BB962C8B-B14F-4D97-AF65-F5344CB8AC3E}">
        <p14:creationId xmlns:p14="http://schemas.microsoft.com/office/powerpoint/2010/main" val="248058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C0">
                    <a:lumMod val="50000"/>
                  </a:srgbClr>
                </a:solidFill>
                <a:effectLst/>
                <a:uLnTx/>
                <a:uFillTx/>
                <a:ea typeface="+mn-ea"/>
                <a:cs typeface="+mn-cs"/>
              </a:rPr>
              <a:t>PHL’s Base Figure</a:t>
            </a:r>
            <a:endParaRPr kumimoji="0" lang="en-US" sz="3200" b="0" i="1" u="none" strike="noStrike" kern="1200" cap="none" spc="0" normalizeH="0" baseline="0" noProof="0" dirty="0">
              <a:ln>
                <a:noFill/>
              </a:ln>
              <a:solidFill>
                <a:srgbClr val="0000C0">
                  <a:lumMod val="50000"/>
                </a:srgbClr>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lstStyle/>
          <a:p>
            <a:pPr algn="ctr"/>
            <a:r>
              <a:rPr lang="en-US" sz="1800" b="1" dirty="0"/>
              <a:t>Calculate Step 1 Results</a:t>
            </a:r>
            <a:endParaRPr lang="en-US" sz="1800" b="1" dirty="0">
              <a:solidFill>
                <a:srgbClr val="FF0000"/>
              </a:solidFill>
            </a:endParaRPr>
          </a:p>
          <a:p>
            <a:endParaRPr lang="en-US" sz="1600" i="1" dirty="0">
              <a:solidFill>
                <a:schemeClr val="accent1"/>
              </a:solidFill>
            </a:endParaRPr>
          </a:p>
        </p:txBody>
      </p:sp>
      <p:graphicFrame>
        <p:nvGraphicFramePr>
          <p:cNvPr id="6" name="Table 5">
            <a:extLst>
              <a:ext uri="{FF2B5EF4-FFF2-40B4-BE49-F238E27FC236}">
                <a16:creationId xmlns:a16="http://schemas.microsoft.com/office/drawing/2014/main" id="{08D145A6-1B9C-22EE-E6CA-2C25F2DD8EFE}"/>
              </a:ext>
            </a:extLst>
          </p:cNvPr>
          <p:cNvGraphicFramePr>
            <a:graphicFrameLocks noGrp="1"/>
          </p:cNvGraphicFramePr>
          <p:nvPr>
            <p:extLst>
              <p:ext uri="{D42A27DB-BD31-4B8C-83A1-F6EECF244321}">
                <p14:modId xmlns:p14="http://schemas.microsoft.com/office/powerpoint/2010/main" val="3635684414"/>
              </p:ext>
            </p:extLst>
          </p:nvPr>
        </p:nvGraphicFramePr>
        <p:xfrm>
          <a:off x="2127250" y="2106083"/>
          <a:ext cx="7639973" cy="1991359"/>
        </p:xfrm>
        <a:graphic>
          <a:graphicData uri="http://schemas.openxmlformats.org/drawingml/2006/table">
            <a:tbl>
              <a:tblPr/>
              <a:tblGrid>
                <a:gridCol w="3767665">
                  <a:extLst>
                    <a:ext uri="{9D8B030D-6E8A-4147-A177-3AD203B41FA5}">
                      <a16:colId xmlns:a16="http://schemas.microsoft.com/office/drawing/2014/main" val="1026914586"/>
                    </a:ext>
                  </a:extLst>
                </a:gridCol>
                <a:gridCol w="1039543">
                  <a:extLst>
                    <a:ext uri="{9D8B030D-6E8A-4147-A177-3AD203B41FA5}">
                      <a16:colId xmlns:a16="http://schemas.microsoft.com/office/drawing/2014/main" val="2033615219"/>
                    </a:ext>
                  </a:extLst>
                </a:gridCol>
                <a:gridCol w="811350">
                  <a:extLst>
                    <a:ext uri="{9D8B030D-6E8A-4147-A177-3AD203B41FA5}">
                      <a16:colId xmlns:a16="http://schemas.microsoft.com/office/drawing/2014/main" val="2150038958"/>
                    </a:ext>
                  </a:extLst>
                </a:gridCol>
                <a:gridCol w="1005415">
                  <a:extLst>
                    <a:ext uri="{9D8B030D-6E8A-4147-A177-3AD203B41FA5}">
                      <a16:colId xmlns:a16="http://schemas.microsoft.com/office/drawing/2014/main" val="3907124822"/>
                    </a:ext>
                  </a:extLst>
                </a:gridCol>
                <a:gridCol w="1016000">
                  <a:extLst>
                    <a:ext uri="{9D8B030D-6E8A-4147-A177-3AD203B41FA5}">
                      <a16:colId xmlns:a16="http://schemas.microsoft.com/office/drawing/2014/main" val="3546038344"/>
                    </a:ext>
                  </a:extLst>
                </a:gridCol>
              </a:tblGrid>
              <a:tr h="466725">
                <a:tc>
                  <a:txBody>
                    <a:bodyPr/>
                    <a:lstStyle/>
                    <a:p>
                      <a:pPr algn="l" fontAlgn="ctr">
                        <a:buNone/>
                      </a:pPr>
                      <a:r>
                        <a:rPr lang="en-US" sz="1100" b="1" i="0" u="none" strike="noStrike" dirty="0">
                          <a:solidFill>
                            <a:srgbClr val="000000"/>
                          </a:solidFill>
                          <a:effectLst/>
                          <a:latin typeface="Arial"/>
                        </a:rPr>
                        <a:t>Project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Number of Available DBEs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Number of All Firms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Relative Availability</a:t>
                      </a:r>
                    </a:p>
                  </a:txBody>
                  <a:tcPr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l" fontAlgn="ctr">
                        <a:buNone/>
                      </a:pPr>
                      <a:endParaRPr lang="en-US" sz="1100" b="0" i="0" u="none" strike="noStrike" dirty="0">
                        <a:solidFill>
                          <a:srgbClr val="000000"/>
                        </a:solidFill>
                        <a:effectLst/>
                        <a:latin typeface="Arial"/>
                      </a:endParaRPr>
                    </a:p>
                  </a:txBody>
                  <a:tcPr anchor="ctr">
                    <a:lnL w="12700" cap="flat" cmpd="sng" algn="ctr">
                      <a:solidFill>
                        <a:schemeClr val="tx1"/>
                      </a:solidFill>
                      <a:prstDash val="solid"/>
                      <a:round/>
                      <a:headEnd type="none" w="med" len="med"/>
                      <a:tailEnd type="none" w="med" len="med"/>
                    </a:lnL>
                    <a:lnR w="0" cap="flat" cmpd="sng" algn="ctr">
                      <a:noFill/>
                      <a:prstDash val="solid"/>
                      <a:round/>
                      <a:headEnd type="none" w="med" len="med"/>
                      <a:tailEnd type="none" w="med" len="med"/>
                    </a:lnR>
                    <a:lnT>
                      <a:solidFill>
                        <a:srgbClr val="000000"/>
                      </a:solidFill>
                    </a:lnT>
                    <a:lnB w="0" cap="flat" cmpd="sng" algn="ctr">
                      <a:noFill/>
                      <a:prstDash val="solid"/>
                      <a:round/>
                      <a:headEnd type="none" w="med" len="med"/>
                      <a:tailEnd type="none" w="med" len="med"/>
                    </a:lnB>
                    <a:noFill/>
                  </a:tcPr>
                </a:tc>
                <a:extLst>
                  <a:ext uri="{0D108BD9-81ED-4DB2-BD59-A6C34878D82A}">
                    <a16:rowId xmlns:a16="http://schemas.microsoft.com/office/drawing/2014/main" val="1374791582"/>
                  </a:ext>
                </a:extLst>
              </a:tr>
              <a:tr h="349250">
                <a:tc>
                  <a:txBody>
                    <a:bodyPr/>
                    <a:lstStyle/>
                    <a:p>
                      <a:pPr algn="l" fontAlgn="ctr">
                        <a:buNone/>
                      </a:pPr>
                      <a:r>
                        <a:rPr lang="en-US" sz="1100" b="0" i="0" u="none" strike="noStrike" dirty="0">
                          <a:solidFill>
                            <a:srgbClr val="000000"/>
                          </a:solidFill>
                          <a:effectLst/>
                          <a:latin typeface="Arial"/>
                        </a:rPr>
                        <a:t>Construction / Construction Related Services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1061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12244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8.67%</a:t>
                      </a:r>
                    </a:p>
                  </a:txBody>
                  <a:tcPr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n-US" sz="1100" b="0" i="0" u="none" strike="noStrike" dirty="0">
                        <a:solidFill>
                          <a:srgbClr val="000000"/>
                        </a:solidFill>
                        <a:effectLst/>
                        <a:latin typeface="Arial"/>
                      </a:endParaRPr>
                    </a:p>
                  </a:txBody>
                  <a:tcPr anchor="ctr">
                    <a:lnL w="12700" cap="flat" cmpd="sng" algn="ctr">
                      <a:solidFill>
                        <a:schemeClr val="tx1"/>
                      </a:solid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noFill/>
                  </a:tcPr>
                </a:tc>
                <a:extLst>
                  <a:ext uri="{0D108BD9-81ED-4DB2-BD59-A6C34878D82A}">
                    <a16:rowId xmlns:a16="http://schemas.microsoft.com/office/drawing/2014/main" val="2441424083"/>
                  </a:ext>
                </a:extLst>
              </a:tr>
              <a:tr h="402166">
                <a:tc>
                  <a:txBody>
                    <a:bodyPr/>
                    <a:lstStyle/>
                    <a:p>
                      <a:pPr algn="l" fontAlgn="ctr">
                        <a:buNone/>
                      </a:pPr>
                      <a:r>
                        <a:rPr lang="en-US" sz="1100" b="0" i="0" u="none" strike="noStrike" dirty="0">
                          <a:solidFill>
                            <a:srgbClr val="000000"/>
                          </a:solidFill>
                          <a:effectLst/>
                          <a:latin typeface="Arial"/>
                        </a:rPr>
                        <a:t>Engineering/Design/Construction Management Services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454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4,544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9.99%</a:t>
                      </a:r>
                    </a:p>
                  </a:txBody>
                  <a:tcPr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n-US" sz="1100" b="0" i="0" u="none" strike="noStrike" dirty="0">
                        <a:solidFill>
                          <a:srgbClr val="000000"/>
                        </a:solidFill>
                        <a:effectLst/>
                        <a:latin typeface="Arial"/>
                      </a:endParaRPr>
                    </a:p>
                  </a:txBody>
                  <a:tcPr anchor="ctr">
                    <a:lnL w="12700" cap="flat" cmpd="sng" algn="ctr">
                      <a:solidFill>
                        <a:schemeClr val="tx1"/>
                      </a:solid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6182716"/>
                  </a:ext>
                </a:extLst>
              </a:tr>
              <a:tr h="645583">
                <a:tc>
                  <a:txBody>
                    <a:bodyPr/>
                    <a:lstStyle/>
                    <a:p>
                      <a:pPr algn="r" fontAlgn="ctr">
                        <a:buNone/>
                      </a:pPr>
                      <a:r>
                        <a:rPr lang="en-US" sz="1100" b="1" i="0" u="none" strike="noStrike" dirty="0">
                          <a:solidFill>
                            <a:srgbClr val="000000"/>
                          </a:solidFill>
                          <a:effectLst/>
                          <a:latin typeface="Arial"/>
                        </a:rPr>
                        <a:t>Combined Totals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1,515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16,788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9.02%</a:t>
                      </a:r>
                    </a:p>
                  </a:txBody>
                  <a:tcPr anchor="ctr">
                    <a:lnL w="6350" cap="flat" cmpd="sng" algn="ctr">
                      <a:solidFill>
                        <a:srgbClr val="000000"/>
                      </a:solidFill>
                      <a:prstDash val="solid"/>
                      <a:round/>
                      <a:headEnd type="none" w="med" len="med"/>
                      <a:tailEnd type="none" w="med" len="med"/>
                    </a:lnL>
                    <a:lnR w="12700">
                      <a:solidFill>
                        <a:schemeClr val="tx1"/>
                      </a:solid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Overall Availability of DBEs</a:t>
                      </a:r>
                    </a:p>
                  </a:txBody>
                  <a:tcPr anchor="ctr">
                    <a:lnL w="12700">
                      <a:solidFill>
                        <a:schemeClr val="tx1"/>
                      </a:solid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1329386088"/>
                  </a:ext>
                </a:extLst>
              </a:tr>
            </a:tbl>
          </a:graphicData>
        </a:graphic>
      </p:graphicFrame>
      <p:graphicFrame>
        <p:nvGraphicFramePr>
          <p:cNvPr id="7" name="Table 6">
            <a:extLst>
              <a:ext uri="{FF2B5EF4-FFF2-40B4-BE49-F238E27FC236}">
                <a16:creationId xmlns:a16="http://schemas.microsoft.com/office/drawing/2014/main" id="{9235AF20-20B8-479C-BAC5-C27F0561CA85}"/>
              </a:ext>
            </a:extLst>
          </p:cNvPr>
          <p:cNvGraphicFramePr>
            <a:graphicFrameLocks noGrp="1"/>
          </p:cNvGraphicFramePr>
          <p:nvPr>
            <p:extLst>
              <p:ext uri="{D42A27DB-BD31-4B8C-83A1-F6EECF244321}">
                <p14:modId xmlns:p14="http://schemas.microsoft.com/office/powerpoint/2010/main" val="2982154257"/>
              </p:ext>
            </p:extLst>
          </p:nvPr>
        </p:nvGraphicFramePr>
        <p:xfrm>
          <a:off x="2074333" y="4413250"/>
          <a:ext cx="7745811" cy="1501655"/>
        </p:xfrm>
        <a:graphic>
          <a:graphicData uri="http://schemas.openxmlformats.org/drawingml/2006/table">
            <a:tbl>
              <a:tblPr/>
              <a:tblGrid>
                <a:gridCol w="3778250">
                  <a:extLst>
                    <a:ext uri="{9D8B030D-6E8A-4147-A177-3AD203B41FA5}">
                      <a16:colId xmlns:a16="http://schemas.microsoft.com/office/drawing/2014/main" val="3954524113"/>
                    </a:ext>
                  </a:extLst>
                </a:gridCol>
                <a:gridCol w="1039544">
                  <a:extLst>
                    <a:ext uri="{9D8B030D-6E8A-4147-A177-3AD203B41FA5}">
                      <a16:colId xmlns:a16="http://schemas.microsoft.com/office/drawing/2014/main" val="3109542977"/>
                    </a:ext>
                  </a:extLst>
                </a:gridCol>
                <a:gridCol w="811351">
                  <a:extLst>
                    <a:ext uri="{9D8B030D-6E8A-4147-A177-3AD203B41FA5}">
                      <a16:colId xmlns:a16="http://schemas.microsoft.com/office/drawing/2014/main" val="3663526748"/>
                    </a:ext>
                  </a:extLst>
                </a:gridCol>
                <a:gridCol w="994833">
                  <a:extLst>
                    <a:ext uri="{9D8B030D-6E8A-4147-A177-3AD203B41FA5}">
                      <a16:colId xmlns:a16="http://schemas.microsoft.com/office/drawing/2014/main" val="3430165492"/>
                    </a:ext>
                  </a:extLst>
                </a:gridCol>
                <a:gridCol w="1121833">
                  <a:extLst>
                    <a:ext uri="{9D8B030D-6E8A-4147-A177-3AD203B41FA5}">
                      <a16:colId xmlns:a16="http://schemas.microsoft.com/office/drawing/2014/main" val="288945183"/>
                    </a:ext>
                  </a:extLst>
                </a:gridCol>
              </a:tblGrid>
              <a:tr h="442748">
                <a:tc>
                  <a:txBody>
                    <a:bodyPr/>
                    <a:lstStyle/>
                    <a:p>
                      <a:pPr algn="ctr" fontAlgn="ctr">
                        <a:buNone/>
                      </a:pPr>
                      <a:r>
                        <a:rPr lang="en-US" sz="1100" b="1" i="0" u="none" strike="noStrike" dirty="0">
                          <a:solidFill>
                            <a:srgbClr val="000000"/>
                          </a:solidFill>
                          <a:effectLst/>
                          <a:latin typeface="Arial"/>
                        </a:rPr>
                        <a:t>Project</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Weight*</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x</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Availability</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Weighted </a:t>
                      </a:r>
                      <a:br>
                        <a:rPr lang="en-US" sz="1100" b="1" i="0" u="none" strike="noStrike" dirty="0">
                          <a:solidFill>
                            <a:srgbClr val="000000"/>
                          </a:solidFill>
                          <a:effectLst/>
                          <a:latin typeface="Arial"/>
                        </a:rPr>
                      </a:br>
                      <a:r>
                        <a:rPr lang="en-US" sz="1100" b="1" i="0" u="none" strike="noStrike" dirty="0">
                          <a:solidFill>
                            <a:srgbClr val="000000"/>
                          </a:solidFill>
                          <a:effectLst/>
                          <a:latin typeface="Arial"/>
                        </a:rPr>
                        <a:t>Base Figure</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4275333251"/>
                  </a:ext>
                </a:extLst>
              </a:tr>
              <a:tr h="349537">
                <a:tc>
                  <a:txBody>
                    <a:bodyPr/>
                    <a:lstStyle/>
                    <a:p>
                      <a:pPr algn="l" fontAlgn="ctr">
                        <a:buNone/>
                      </a:pPr>
                      <a:r>
                        <a:rPr lang="en-US" sz="1100" b="0" i="0" u="none" strike="noStrike" dirty="0">
                          <a:solidFill>
                            <a:srgbClr val="000000"/>
                          </a:solidFill>
                          <a:effectLst/>
                          <a:latin typeface="Arial"/>
                        </a:rPr>
                        <a:t>Construction / Construction Related Services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90%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rial"/>
                        </a:rPr>
                        <a:t>x</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8.67%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7.80%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3282818"/>
                  </a:ext>
                </a:extLst>
              </a:tr>
              <a:tr h="349537">
                <a:tc>
                  <a:txBody>
                    <a:bodyPr/>
                    <a:lstStyle/>
                    <a:p>
                      <a:pPr algn="l" fontAlgn="ctr">
                        <a:buNone/>
                      </a:pPr>
                      <a:r>
                        <a:rPr lang="en-US" sz="1100" b="0" i="0" u="none" strike="noStrike" dirty="0">
                          <a:solidFill>
                            <a:srgbClr val="000000"/>
                          </a:solidFill>
                          <a:effectLst/>
                          <a:latin typeface="Arial"/>
                        </a:rPr>
                        <a:t>Engineering/Design/Construction Management Services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10%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1" i="0" u="none" strike="noStrike" dirty="0">
                          <a:solidFill>
                            <a:srgbClr val="000000"/>
                          </a:solidFill>
                          <a:effectLst/>
                          <a:latin typeface="Arial"/>
                        </a:rPr>
                        <a:t>x</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9.99%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100" b="0" i="0" u="none" strike="noStrike" dirty="0">
                          <a:solidFill>
                            <a:srgbClr val="000000"/>
                          </a:solidFill>
                          <a:effectLst/>
                          <a:latin typeface="Arial"/>
                        </a:rPr>
                        <a:t>1.00%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934180"/>
                  </a:ext>
                </a:extLst>
              </a:tr>
              <a:tr h="359833">
                <a:tc>
                  <a:txBody>
                    <a:bodyPr/>
                    <a:lstStyle/>
                    <a:p>
                      <a:pPr algn="l" fontAlgn="ctr">
                        <a:buNone/>
                      </a:pPr>
                      <a:endParaRPr lang="en-US" sz="1100" b="0" i="0" u="none" strike="noStrike" dirty="0">
                        <a:solidFill>
                          <a:srgbClr val="000000"/>
                        </a:solidFill>
                        <a:effectLst/>
                        <a:latin typeface="Arial"/>
                      </a:endParaRP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endParaRPr lang="en-US" sz="1100" b="0" i="0" u="none" strike="noStrike" dirty="0">
                        <a:solidFill>
                          <a:srgbClr val="000000"/>
                        </a:solidFill>
                        <a:effectLst/>
                        <a:latin typeface="Arial"/>
                      </a:endParaRPr>
                    </a:p>
                  </a:txBody>
                  <a:tcPr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endParaRPr lang="en-US" sz="1100" b="0" i="0" u="none" strike="noStrike" dirty="0">
                        <a:solidFill>
                          <a:srgbClr val="000000"/>
                        </a:solidFill>
                        <a:effectLst/>
                        <a:latin typeface="Arial"/>
                      </a:endParaRPr>
                    </a:p>
                  </a:txBody>
                  <a:tcPr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Total</a:t>
                      </a:r>
                      <a:r>
                        <a:rPr lang="en-US" sz="1100" b="0" i="0" u="none" strike="noStrike" dirty="0">
                          <a:solidFill>
                            <a:srgbClr val="000000"/>
                          </a:solidFill>
                          <a:effectLst/>
                          <a:latin typeface="Arial"/>
                        </a:rPr>
                        <a:t> </a:t>
                      </a:r>
                      <a:endParaRPr lang="en-US" sz="1100" b="1" i="0" u="none" strike="noStrike" dirty="0">
                        <a:solidFill>
                          <a:srgbClr val="000000"/>
                        </a:solidFill>
                        <a:effectLst/>
                        <a:latin typeface="Arial"/>
                      </a:endParaRP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tc>
                  <a:txBody>
                    <a:bodyPr/>
                    <a:lstStyle/>
                    <a:p>
                      <a:pPr algn="ctr" fontAlgn="ctr">
                        <a:buNone/>
                      </a:pPr>
                      <a:r>
                        <a:rPr lang="en-US" sz="1100" b="1" i="0" u="none" strike="noStrike" dirty="0">
                          <a:solidFill>
                            <a:srgbClr val="000000"/>
                          </a:solidFill>
                          <a:effectLst/>
                          <a:latin typeface="Arial"/>
                        </a:rPr>
                        <a:t>8.80%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10000"/>
                        <a:lumOff val="90000"/>
                      </a:schemeClr>
                    </a:solidFill>
                  </a:tcPr>
                </a:tc>
                <a:extLst>
                  <a:ext uri="{0D108BD9-81ED-4DB2-BD59-A6C34878D82A}">
                    <a16:rowId xmlns:a16="http://schemas.microsoft.com/office/drawing/2014/main" val="2501769607"/>
                  </a:ext>
                </a:extLst>
              </a:tr>
            </a:tbl>
          </a:graphicData>
        </a:graphic>
      </p:graphicFrame>
    </p:spTree>
    <p:extLst>
      <p:ext uri="{BB962C8B-B14F-4D97-AF65-F5344CB8AC3E}">
        <p14:creationId xmlns:p14="http://schemas.microsoft.com/office/powerpoint/2010/main" val="3902165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a:xfrm>
            <a:off x="714536" y="443106"/>
            <a:ext cx="8159498" cy="854471"/>
          </a:xfrm>
        </p:spPr>
        <p:txBody>
          <a:bodyP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00C0">
                    <a:lumMod val="50000"/>
                  </a:srgbClr>
                </a:solidFill>
                <a:effectLst/>
                <a:uLnTx/>
                <a:uFillTx/>
                <a:ea typeface="+mn-ea"/>
                <a:cs typeface="+mn-cs"/>
              </a:rPr>
              <a:t>Adjusting PHL’s Base Figure</a:t>
            </a:r>
            <a:endParaRPr kumimoji="0" lang="en-US" sz="2800" b="1" i="1" u="none" strike="noStrike" kern="1200" cap="none" spc="0" normalizeH="0" baseline="0" noProof="0" dirty="0">
              <a:ln>
                <a:noFill/>
              </a:ln>
              <a:solidFill>
                <a:srgbClr val="0000C0">
                  <a:lumMod val="50000"/>
                </a:srgbClr>
              </a:solidFill>
              <a:effectLst/>
              <a:uLnTx/>
              <a:uFillTx/>
              <a:latin typeface="Arial"/>
              <a:ea typeface="+mn-ea"/>
              <a:cs typeface="+mn-cs"/>
            </a:endParaRP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lstStyle/>
          <a:p>
            <a:endParaRPr lang="en-US" sz="1600" i="1" dirty="0">
              <a:solidFill>
                <a:schemeClr val="accent1"/>
              </a:solidFill>
            </a:endParaRPr>
          </a:p>
          <a:p>
            <a:pPr marL="0" indent="0">
              <a:spcBef>
                <a:spcPts val="600"/>
              </a:spcBef>
              <a:spcAft>
                <a:spcPts val="600"/>
              </a:spcAft>
              <a:buNone/>
            </a:pPr>
            <a:r>
              <a:rPr lang="en-US" dirty="0"/>
              <a:t>After Step 1, determine what adjustment, if any, is needed to the base figure.  Consider:</a:t>
            </a:r>
          </a:p>
          <a:p>
            <a:pPr marL="0" indent="0">
              <a:spcBef>
                <a:spcPts val="0"/>
              </a:spcBef>
              <a:spcAft>
                <a:spcPts val="0"/>
              </a:spcAft>
              <a:buNone/>
            </a:pPr>
            <a:endParaRPr lang="en-US" sz="1050" dirty="0"/>
          </a:p>
          <a:p>
            <a:pPr marL="285750" indent="-285750">
              <a:spcBef>
                <a:spcPts val="600"/>
              </a:spcBef>
              <a:spcAft>
                <a:spcPts val="600"/>
              </a:spcAft>
              <a:buFont typeface="Arial" panose="020B0604020202020204" pitchFamily="34" charset="0"/>
              <a:buChar char="•"/>
            </a:pPr>
            <a:r>
              <a:rPr lang="en-US" dirty="0"/>
              <a:t>Past DBE participation</a:t>
            </a:r>
          </a:p>
          <a:p>
            <a:pPr marL="285750" indent="-285750">
              <a:spcBef>
                <a:spcPts val="600"/>
              </a:spcBef>
              <a:spcAft>
                <a:spcPts val="600"/>
              </a:spcAft>
              <a:buFont typeface="Arial" panose="020B0604020202020204" pitchFamily="34" charset="0"/>
              <a:buChar char="•"/>
            </a:pPr>
            <a:r>
              <a:rPr lang="en-US" dirty="0"/>
              <a:t>Evidence from disparity studies </a:t>
            </a:r>
          </a:p>
          <a:p>
            <a:pPr marL="285750" indent="-285750">
              <a:spcBef>
                <a:spcPts val="600"/>
              </a:spcBef>
              <a:spcAft>
                <a:spcPts val="600"/>
              </a:spcAft>
              <a:buFont typeface="Arial" panose="020B0604020202020204" pitchFamily="34" charset="0"/>
              <a:buChar char="•"/>
            </a:pPr>
            <a:r>
              <a:rPr lang="en-US" dirty="0"/>
              <a:t>Any available evidence from related fields that affect the opportunities for DBEs to form, grow and compete</a:t>
            </a:r>
          </a:p>
          <a:p>
            <a:endParaRPr lang="en-US" sz="1600" i="1" dirty="0">
              <a:solidFill>
                <a:schemeClr val="accent1"/>
              </a:solidFill>
            </a:endParaRPr>
          </a:p>
        </p:txBody>
      </p:sp>
    </p:spTree>
    <p:extLst>
      <p:ext uri="{BB962C8B-B14F-4D97-AF65-F5344CB8AC3E}">
        <p14:creationId xmlns:p14="http://schemas.microsoft.com/office/powerpoint/2010/main" val="186002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F5FE6949-3597-E029-1888-E5C6FCDD5A7B}"/>
              </a:ext>
            </a:extLst>
          </p:cNvPr>
          <p:cNvGraphicFramePr>
            <a:graphicFrameLocks noGrp="1"/>
          </p:cNvGraphicFramePr>
          <p:nvPr>
            <p:extLst>
              <p:ext uri="{D42A27DB-BD31-4B8C-83A1-F6EECF244321}">
                <p14:modId xmlns:p14="http://schemas.microsoft.com/office/powerpoint/2010/main" val="3766720651"/>
              </p:ext>
            </p:extLst>
          </p:nvPr>
        </p:nvGraphicFramePr>
        <p:xfrm>
          <a:off x="3238500" y="3122083"/>
          <a:ext cx="3968745" cy="1865208"/>
        </p:xfrm>
        <a:graphic>
          <a:graphicData uri="http://schemas.openxmlformats.org/drawingml/2006/table">
            <a:tbl>
              <a:tblPr firstRow="1" firstCol="1" lastRow="1" lastCol="1" bandRow="1" bandCol="1"/>
              <a:tblGrid>
                <a:gridCol w="1418166">
                  <a:extLst>
                    <a:ext uri="{9D8B030D-6E8A-4147-A177-3AD203B41FA5}">
                      <a16:colId xmlns:a16="http://schemas.microsoft.com/office/drawing/2014/main" val="2878411670"/>
                    </a:ext>
                  </a:extLst>
                </a:gridCol>
                <a:gridCol w="1248833">
                  <a:extLst>
                    <a:ext uri="{9D8B030D-6E8A-4147-A177-3AD203B41FA5}">
                      <a16:colId xmlns:a16="http://schemas.microsoft.com/office/drawing/2014/main" val="1121320140"/>
                    </a:ext>
                  </a:extLst>
                </a:gridCol>
                <a:gridCol w="1301746">
                  <a:extLst>
                    <a:ext uri="{9D8B030D-6E8A-4147-A177-3AD203B41FA5}">
                      <a16:colId xmlns:a16="http://schemas.microsoft.com/office/drawing/2014/main" val="1299221505"/>
                    </a:ext>
                  </a:extLst>
                </a:gridCol>
              </a:tblGrid>
              <a:tr h="534651">
                <a:tc>
                  <a:txBody>
                    <a:bodyPr/>
                    <a:lstStyle/>
                    <a:p>
                      <a:pPr marL="0" marR="0" algn="ctr">
                        <a:spcBef>
                          <a:spcPts val="25"/>
                        </a:spcBef>
                        <a:buNone/>
                      </a:pPr>
                      <a:r>
                        <a:rPr lang="en-US" sz="1100" b="1" dirty="0">
                          <a:effectLst/>
                          <a:latin typeface="Arial"/>
                          <a:ea typeface="Arial" panose="020B0604020202020204" pitchFamily="34" charset="0"/>
                          <a:cs typeface="Times New Roman"/>
                        </a:rPr>
                        <a:t> </a:t>
                      </a:r>
                      <a:r>
                        <a:rPr lang="en-US" sz="1100" b="1" dirty="0">
                          <a:solidFill>
                            <a:srgbClr val="000000"/>
                          </a:solidFill>
                          <a:effectLst/>
                          <a:latin typeface="Arial"/>
                          <a:ea typeface="Arial" panose="020B0604020202020204" pitchFamily="34" charset="0"/>
                          <a:cs typeface="Times New Roman"/>
                        </a:rPr>
                        <a:t>Fiscal Year</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170815" marR="0" lvl="0" algn="ctr">
                        <a:lnSpc>
                          <a:spcPts val="1240"/>
                        </a:lnSpc>
                        <a:buNone/>
                      </a:pPr>
                      <a:r>
                        <a:rPr lang="en-US" sz="1100" b="1" spc="-10" dirty="0">
                          <a:solidFill>
                            <a:srgbClr val="000000"/>
                          </a:solidFill>
                          <a:effectLst/>
                          <a:latin typeface="Arial"/>
                          <a:ea typeface="Arial" panose="020B0604020202020204" pitchFamily="34" charset="0"/>
                          <a:cs typeface="Times New Roman"/>
                        </a:rPr>
                        <a:t>DBE </a:t>
                      </a:r>
                      <a:r>
                        <a:rPr lang="en-US" sz="1100" b="1" dirty="0">
                          <a:solidFill>
                            <a:srgbClr val="000000"/>
                          </a:solidFill>
                          <a:effectLst/>
                          <a:latin typeface="Arial"/>
                          <a:ea typeface="Arial" panose="020B0604020202020204" pitchFamily="34" charset="0"/>
                          <a:cs typeface="Times New Roman"/>
                        </a:rPr>
                        <a:t>Goal</a:t>
                      </a:r>
                      <a:endParaRPr lang="en-US" sz="1100">
                        <a:effectLst/>
                        <a:latin typeface="Arial"/>
                        <a:ea typeface="Arial" panose="020B0604020202020204" pitchFamily="34" charset="0"/>
                        <a:cs typeface="Times New Roman"/>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marL="91440" marR="0" algn="ctr">
                        <a:lnSpc>
                          <a:spcPts val="1240"/>
                        </a:lnSpc>
                        <a:buNone/>
                      </a:pPr>
                      <a:r>
                        <a:rPr lang="en-US" sz="1100" b="1" dirty="0">
                          <a:solidFill>
                            <a:srgbClr val="000000"/>
                          </a:solidFill>
                          <a:effectLst/>
                          <a:latin typeface="Arial"/>
                          <a:ea typeface="Arial" panose="020B0604020202020204" pitchFamily="34" charset="0"/>
                          <a:cs typeface="Times New Roman"/>
                        </a:rPr>
                        <a:t>Goal</a:t>
                      </a:r>
                      <a:endParaRPr lang="en-US" sz="1100">
                        <a:effectLst/>
                        <a:latin typeface="Arial"/>
                        <a:ea typeface="Arial" panose="020B0604020202020204" pitchFamily="34" charset="0"/>
                        <a:cs typeface="Times New Roman"/>
                      </a:endParaRPr>
                    </a:p>
                    <a:p>
                      <a:pPr marL="91440" marR="0" algn="ctr">
                        <a:lnSpc>
                          <a:spcPts val="1190"/>
                        </a:lnSpc>
                        <a:buNone/>
                      </a:pPr>
                      <a:r>
                        <a:rPr lang="en-US" sz="1100" b="1" dirty="0">
                          <a:solidFill>
                            <a:srgbClr val="000000"/>
                          </a:solidFill>
                          <a:effectLst/>
                          <a:latin typeface="Arial"/>
                          <a:ea typeface="Arial" panose="020B0604020202020204" pitchFamily="34" charset="0"/>
                          <a:cs typeface="Times New Roman"/>
                        </a:rPr>
                        <a:t>Attainment</a:t>
                      </a:r>
                      <a:endParaRPr lang="en-US" sz="1100">
                        <a:effectLst/>
                        <a:latin typeface="Arial"/>
                        <a:ea typeface="Arial" panose="020B0604020202020204" pitchFamily="34" charset="0"/>
                        <a:cs typeface="Times New Roman"/>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extLst>
                  <a:ext uri="{0D108BD9-81ED-4DB2-BD59-A6C34878D82A}">
                    <a16:rowId xmlns:a16="http://schemas.microsoft.com/office/drawing/2014/main" val="1692993864"/>
                  </a:ext>
                </a:extLst>
              </a:tr>
              <a:tr h="334158">
                <a:tc>
                  <a:txBody>
                    <a:bodyPr/>
                    <a:lstStyle/>
                    <a:p>
                      <a:pPr marL="0" marR="0" algn="ctr">
                        <a:buNone/>
                      </a:pPr>
                      <a:r>
                        <a:rPr lang="en-US" sz="1100" dirty="0">
                          <a:solidFill>
                            <a:srgbClr val="000000"/>
                          </a:solidFill>
                          <a:effectLst/>
                          <a:latin typeface="Arial"/>
                          <a:ea typeface="Arial" panose="020B0604020202020204" pitchFamily="34" charset="0"/>
                          <a:cs typeface="Times New Roman"/>
                        </a:rPr>
                        <a:t>2022</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algn="ctr">
                        <a:buNone/>
                      </a:pPr>
                      <a:r>
                        <a:rPr lang="en-US" sz="1100" dirty="0">
                          <a:solidFill>
                            <a:srgbClr val="000000"/>
                          </a:solidFill>
                          <a:effectLst/>
                          <a:latin typeface="Arial"/>
                          <a:ea typeface="Arial" panose="020B0604020202020204" pitchFamily="34" charset="0"/>
                          <a:cs typeface="Times New Roman"/>
                        </a:rPr>
                        <a:t>17.93%</a:t>
                      </a:r>
                      <a:endParaRPr lang="en-US" sz="1100">
                        <a:effectLst/>
                        <a:latin typeface="Arial"/>
                        <a:ea typeface="Arial" panose="020B060402020202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buNone/>
                      </a:pPr>
                      <a:r>
                        <a:rPr lang="en-US" sz="1100" dirty="0">
                          <a:solidFill>
                            <a:srgbClr val="000000"/>
                          </a:solidFill>
                          <a:effectLst/>
                          <a:latin typeface="Arial"/>
                          <a:ea typeface="Arial" panose="020B0604020202020204" pitchFamily="34" charset="0"/>
                          <a:cs typeface="Times New Roman"/>
                        </a:rPr>
                        <a:t>16.61%</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996735"/>
                  </a:ext>
                </a:extLst>
              </a:tr>
              <a:tr h="328083">
                <a:tc>
                  <a:txBody>
                    <a:bodyPr/>
                    <a:lstStyle/>
                    <a:p>
                      <a:pPr marL="0" marR="0" algn="ctr">
                        <a:buNone/>
                      </a:pPr>
                      <a:r>
                        <a:rPr lang="en-US" sz="1100" dirty="0">
                          <a:solidFill>
                            <a:srgbClr val="000000"/>
                          </a:solidFill>
                          <a:effectLst/>
                          <a:latin typeface="Arial"/>
                          <a:ea typeface="Arial" panose="020B0604020202020204" pitchFamily="34" charset="0"/>
                          <a:cs typeface="Times New Roman"/>
                        </a:rPr>
                        <a:t>2023</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algn="ctr">
                        <a:buNone/>
                      </a:pPr>
                      <a:r>
                        <a:rPr lang="en-US" sz="1100" dirty="0">
                          <a:solidFill>
                            <a:srgbClr val="000000"/>
                          </a:solidFill>
                          <a:effectLst/>
                          <a:latin typeface="Arial"/>
                          <a:ea typeface="Arial" panose="020B0604020202020204" pitchFamily="34" charset="0"/>
                          <a:cs typeface="Times New Roman"/>
                        </a:rPr>
                        <a:t>18.80%</a:t>
                      </a:r>
                      <a:endParaRPr lang="en-US" sz="1100">
                        <a:effectLst/>
                        <a:latin typeface="Arial"/>
                        <a:ea typeface="Arial" panose="020B060402020202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buNone/>
                      </a:pPr>
                      <a:r>
                        <a:rPr lang="en-US" sz="1100" dirty="0">
                          <a:solidFill>
                            <a:srgbClr val="000000"/>
                          </a:solidFill>
                          <a:effectLst/>
                          <a:latin typeface="Arial"/>
                          <a:ea typeface="Arial" panose="020B0604020202020204" pitchFamily="34" charset="0"/>
                          <a:cs typeface="Times New Roman"/>
                        </a:rPr>
                        <a:t>10.77%</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73445097"/>
                  </a:ext>
                </a:extLst>
              </a:tr>
              <a:tr h="334158">
                <a:tc>
                  <a:txBody>
                    <a:bodyPr/>
                    <a:lstStyle/>
                    <a:p>
                      <a:pPr marL="0" marR="0" algn="ctr">
                        <a:buNone/>
                      </a:pPr>
                      <a:r>
                        <a:rPr lang="en-US" sz="1100" dirty="0">
                          <a:solidFill>
                            <a:srgbClr val="000000"/>
                          </a:solidFill>
                          <a:effectLst/>
                          <a:latin typeface="Arial"/>
                          <a:ea typeface="Arial" panose="020B0604020202020204" pitchFamily="34" charset="0"/>
                          <a:cs typeface="Times New Roman"/>
                        </a:rPr>
                        <a:t>2024</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algn="ctr">
                        <a:buNone/>
                      </a:pPr>
                      <a:r>
                        <a:rPr lang="en-US" sz="1100" dirty="0">
                          <a:solidFill>
                            <a:srgbClr val="000000"/>
                          </a:solidFill>
                          <a:effectLst/>
                          <a:latin typeface="Arial"/>
                          <a:ea typeface="Arial" panose="020B0604020202020204" pitchFamily="34" charset="0"/>
                          <a:cs typeface="Times New Roman"/>
                        </a:rPr>
                        <a:t>18.80%</a:t>
                      </a:r>
                      <a:endParaRPr lang="en-US" sz="1100">
                        <a:effectLst/>
                        <a:latin typeface="Arial"/>
                        <a:ea typeface="Arial" panose="020B060402020202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buNone/>
                      </a:pPr>
                      <a:r>
                        <a:rPr lang="en-US" sz="1100" dirty="0">
                          <a:solidFill>
                            <a:srgbClr val="000000"/>
                          </a:solidFill>
                          <a:effectLst/>
                          <a:latin typeface="Arial"/>
                          <a:ea typeface="Arial" panose="020B0604020202020204" pitchFamily="34" charset="0"/>
                          <a:cs typeface="Times New Roman"/>
                        </a:rPr>
                        <a:t>11.84%</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6796656"/>
                  </a:ext>
                </a:extLst>
              </a:tr>
              <a:tr h="334158">
                <a:tc>
                  <a:txBody>
                    <a:bodyPr/>
                    <a:lstStyle/>
                    <a:p>
                      <a:pPr marL="0" marR="0" algn="ctr">
                        <a:buNone/>
                      </a:pPr>
                      <a:endParaRPr lang="en-US" sz="1100" dirty="0">
                        <a:effectLst/>
                        <a:latin typeface="Arial"/>
                        <a:ea typeface="Arial" panose="020B0604020202020204" pitchFamily="34" charset="0"/>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0815" marR="0" lvl="0" algn="ctr">
                        <a:lnSpc>
                          <a:spcPts val="1185"/>
                        </a:lnSpc>
                        <a:spcBef>
                          <a:spcPts val="215"/>
                        </a:spcBef>
                        <a:buNone/>
                      </a:pPr>
                      <a:r>
                        <a:rPr lang="en-US" sz="1100" b="1" dirty="0">
                          <a:solidFill>
                            <a:srgbClr val="000000"/>
                          </a:solidFill>
                          <a:effectLst/>
                          <a:latin typeface="Arial"/>
                          <a:ea typeface="Arial" panose="020B0604020202020204" pitchFamily="34" charset="0"/>
                          <a:cs typeface="Times New Roman"/>
                        </a:rPr>
                        <a:t>MEDIAN</a:t>
                      </a:r>
                      <a:endParaRPr lang="en-US" sz="1100">
                        <a:effectLst/>
                        <a:latin typeface="Arial"/>
                        <a:ea typeface="Arial" panose="020B0604020202020204" pitchFamily="34" charset="0"/>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buNone/>
                      </a:pPr>
                      <a:r>
                        <a:rPr lang="en-US" sz="1100" b="1" dirty="0">
                          <a:solidFill>
                            <a:srgbClr val="000000"/>
                          </a:solidFill>
                          <a:effectLst/>
                          <a:latin typeface="Arial"/>
                          <a:ea typeface="Arial" panose="020B0604020202020204" pitchFamily="34" charset="0"/>
                          <a:cs typeface="Times New Roman"/>
                        </a:rPr>
                        <a:t>11.84%</a:t>
                      </a:r>
                      <a:endParaRPr lang="en-US" sz="1100">
                        <a:effectLst/>
                        <a:latin typeface="Arial"/>
                        <a:ea typeface="Arial" panose="020B0604020202020204" pitchFamily="34" charset="0"/>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689279"/>
                  </a:ext>
                </a:extLst>
              </a:tr>
            </a:tbl>
          </a:graphicData>
        </a:graphic>
      </p:graphicFrame>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C0">
                    <a:lumMod val="50000"/>
                  </a:srgbClr>
                </a:solidFill>
                <a:effectLst/>
                <a:uLnTx/>
                <a:uFillTx/>
                <a:ea typeface="+mn-ea"/>
                <a:cs typeface="+mn-cs"/>
              </a:rPr>
              <a:t>Adjusting PHL’s Base Figure</a:t>
            </a:r>
            <a:endParaRPr lang="en-US" dirty="0"/>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lstStyle/>
          <a:p>
            <a:endParaRPr lang="en-US" sz="1600" i="1" dirty="0">
              <a:solidFill>
                <a:schemeClr val="accent1"/>
              </a:solidFill>
            </a:endParaRPr>
          </a:p>
          <a:p>
            <a:pPr>
              <a:spcBef>
                <a:spcPts val="600"/>
              </a:spcBef>
              <a:spcAft>
                <a:spcPts val="600"/>
              </a:spcAft>
            </a:pPr>
            <a:r>
              <a:rPr lang="en-US" sz="1600" dirty="0"/>
              <a:t>Past participation of DBEs was determined to be the only relevant adjustment to consider.</a:t>
            </a:r>
          </a:p>
          <a:p>
            <a:pPr>
              <a:spcBef>
                <a:spcPts val="600"/>
              </a:spcBef>
              <a:spcAft>
                <a:spcPts val="600"/>
              </a:spcAft>
            </a:pPr>
            <a:r>
              <a:rPr lang="en-US" sz="1600" dirty="0"/>
              <a:t>For the current goal, past participation used was:</a:t>
            </a:r>
          </a:p>
          <a:p>
            <a:endParaRPr lang="en-US" sz="1600" i="1" dirty="0">
              <a:solidFill>
                <a:schemeClr val="accent1"/>
              </a:solidFill>
            </a:endParaRPr>
          </a:p>
        </p:txBody>
      </p:sp>
      <p:sp>
        <p:nvSpPr>
          <p:cNvPr id="5" name="TextBox 6">
            <a:extLst>
              <a:ext uri="{FF2B5EF4-FFF2-40B4-BE49-F238E27FC236}">
                <a16:creationId xmlns:a16="http://schemas.microsoft.com/office/drawing/2014/main" id="{D1B0D0BF-B201-17BE-5A94-41B2FEB51640}"/>
              </a:ext>
            </a:extLst>
          </p:cNvPr>
          <p:cNvSpPr txBox="1"/>
          <p:nvPr/>
        </p:nvSpPr>
        <p:spPr>
          <a:xfrm>
            <a:off x="8129494" y="3431326"/>
            <a:ext cx="1681059" cy="1169551"/>
          </a:xfrm>
          <a:prstGeom prst="rect">
            <a:avLst/>
          </a:prstGeom>
          <a:noFill/>
          <a:ln w="19050">
            <a:solidFill>
              <a:srgbClr val="DADADA">
                <a:lumMod val="90000"/>
              </a:srgb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C0">
                    <a:lumMod val="50000"/>
                  </a:srgbClr>
                </a:solidFill>
                <a:effectLst/>
                <a:uLnTx/>
                <a:uFillTx/>
                <a:latin typeface="Arial"/>
                <a:ea typeface="+mn-ea"/>
                <a:cs typeface="+mn-cs"/>
              </a:rPr>
              <a:t>Regulations require using the median (or middle) past participation percentage</a:t>
            </a:r>
          </a:p>
        </p:txBody>
      </p:sp>
      <p:sp>
        <p:nvSpPr>
          <p:cNvPr id="7" name="Oval 6">
            <a:extLst>
              <a:ext uri="{FF2B5EF4-FFF2-40B4-BE49-F238E27FC236}">
                <a16:creationId xmlns:a16="http://schemas.microsoft.com/office/drawing/2014/main" id="{B82AD20E-17A9-ED07-B6FD-C8C78AFADFA0}"/>
              </a:ext>
            </a:extLst>
          </p:cNvPr>
          <p:cNvSpPr/>
          <p:nvPr/>
        </p:nvSpPr>
        <p:spPr>
          <a:xfrm>
            <a:off x="3046821" y="4242357"/>
            <a:ext cx="4274280" cy="45259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47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a:xfrm>
            <a:off x="1263650" y="616100"/>
            <a:ext cx="6865784" cy="579999"/>
          </a:xfrm>
        </p:spPr>
        <p:txBody>
          <a:bodyPr>
            <a:normAutofit/>
          </a:bodyPr>
          <a:lstStyle/>
          <a:p>
            <a:r>
              <a:rPr kumimoji="0" lang="en-US" sz="3200" b="0" i="1" u="none" strike="noStrike" kern="1200" cap="none" spc="0" normalizeH="0" baseline="0" noProof="0" dirty="0">
                <a:ln>
                  <a:noFill/>
                </a:ln>
                <a:solidFill>
                  <a:srgbClr val="0000C0">
                    <a:lumMod val="50000"/>
                  </a:srgbClr>
                </a:solidFill>
                <a:effectLst/>
                <a:uLnTx/>
                <a:uFillTx/>
                <a:ea typeface="+mn-ea"/>
                <a:cs typeface="+mn-cs"/>
              </a:rPr>
              <a:t>Adjusting PHL’s Base Figure</a:t>
            </a:r>
            <a:endParaRPr lang="en-US" dirty="0"/>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normAutofit lnSpcReduction="10000"/>
          </a:bodyPr>
          <a:lstStyle/>
          <a:p>
            <a:endParaRPr lang="en-US" sz="1600" i="1" dirty="0">
              <a:solidFill>
                <a:schemeClr val="accent1"/>
              </a:solidFill>
            </a:endParaRPr>
          </a:p>
          <a:p>
            <a:pPr marL="457200" lvl="1" indent="0">
              <a:spcBef>
                <a:spcPts val="600"/>
              </a:spcBef>
              <a:spcAft>
                <a:spcPts val="600"/>
              </a:spcAft>
              <a:buNone/>
            </a:pPr>
            <a:r>
              <a:rPr lang="en-US" sz="16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Calculate the Overall Goal by </a:t>
            </a:r>
            <a:r>
              <a:rPr lang="en-US" sz="1600" i="1"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averaging</a:t>
            </a:r>
            <a:r>
              <a:rPr lang="en-US" sz="1600"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the results of Step 1 (8.80%) with Step 2 (11.84%)</a:t>
            </a:r>
          </a:p>
          <a:p>
            <a:pPr marL="457200" lvl="1" indent="0">
              <a:spcBef>
                <a:spcPts val="600"/>
              </a:spcBef>
              <a:spcAft>
                <a:spcPts val="600"/>
              </a:spcAft>
              <a:buNone/>
            </a:pPr>
            <a:endParaRPr lang="en-US" sz="16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pPr marL="914400" indent="-914400">
              <a:lnSpc>
                <a:spcPct val="160000"/>
              </a:lnSpc>
            </a:pPr>
            <a:r>
              <a:rPr lang="en-US" sz="1600" dirty="0">
                <a:ln w="0"/>
                <a:effectLst>
                  <a:outerShdw blurRad="38100" dist="25400" dir="5400000" algn="ctr" rotWithShape="0">
                    <a:srgbClr val="6E747A">
                      <a:alpha val="43000"/>
                    </a:srgbClr>
                  </a:outerShdw>
                </a:effectLst>
              </a:rPr>
              <a:t>	</a:t>
            </a:r>
            <a:endParaRPr lang="en-US" sz="1600" dirty="0">
              <a:ln w="0"/>
              <a:solidFill>
                <a:schemeClr val="tx1"/>
              </a:solidFill>
              <a:effectLst>
                <a:outerShdw blurRad="38100" dist="25400" dir="5400000" algn="ctr" rotWithShape="0">
                  <a:srgbClr val="6E747A">
                    <a:alpha val="43000"/>
                  </a:srgbClr>
                </a:outerShdw>
              </a:effectLst>
            </a:endParaRPr>
          </a:p>
          <a:p>
            <a:endParaRPr lang="en-US" sz="1600" dirty="0">
              <a:ln w="0"/>
              <a:effectLst>
                <a:outerShdw blurRad="38100" dist="25400" dir="5400000" algn="ctr" rotWithShape="0">
                  <a:srgbClr val="6E747A">
                    <a:alpha val="43000"/>
                  </a:srgbClr>
                </a:outerShdw>
              </a:effectLst>
            </a:endParaRPr>
          </a:p>
          <a:p>
            <a:endParaRPr lang="en-US" sz="1600" i="1" dirty="0">
              <a:solidFill>
                <a:schemeClr val="accent1"/>
              </a:solidFill>
            </a:endParaRPr>
          </a:p>
        </p:txBody>
      </p:sp>
      <p:sp>
        <p:nvSpPr>
          <p:cNvPr id="4" name="Rectangle: Rounded Corners 3">
            <a:extLst>
              <a:ext uri="{FF2B5EF4-FFF2-40B4-BE49-F238E27FC236}">
                <a16:creationId xmlns:a16="http://schemas.microsoft.com/office/drawing/2014/main" id="{7BC435BB-876A-7590-B5BF-0C420907C18F}"/>
              </a:ext>
            </a:extLst>
          </p:cNvPr>
          <p:cNvSpPr/>
          <p:nvPr/>
        </p:nvSpPr>
        <p:spPr>
          <a:xfrm>
            <a:off x="2253080" y="2971800"/>
            <a:ext cx="1255295" cy="914400"/>
          </a:xfrm>
          <a:prstGeom prst="roundRect">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ADADA">
                    <a:lumMod val="25000"/>
                  </a:srgbClr>
                </a:solidFill>
                <a:effectLst/>
                <a:uLnTx/>
                <a:uFillTx/>
                <a:latin typeface="Arial"/>
                <a:ea typeface="+mn-ea"/>
                <a:cs typeface="+mn-cs"/>
              </a:rPr>
              <a:t>8.80%</a:t>
            </a:r>
          </a:p>
        </p:txBody>
      </p:sp>
      <p:sp>
        <p:nvSpPr>
          <p:cNvPr id="5" name="Plus Sign 4">
            <a:extLst>
              <a:ext uri="{FF2B5EF4-FFF2-40B4-BE49-F238E27FC236}">
                <a16:creationId xmlns:a16="http://schemas.microsoft.com/office/drawing/2014/main" id="{23B17D4C-641B-A934-B1D9-89562453B7EB}"/>
              </a:ext>
            </a:extLst>
          </p:cNvPr>
          <p:cNvSpPr/>
          <p:nvPr/>
        </p:nvSpPr>
        <p:spPr>
          <a:xfrm>
            <a:off x="4036394" y="3162300"/>
            <a:ext cx="685800" cy="533400"/>
          </a:xfrm>
          <a:prstGeom prst="mathPlus">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DADADA">
                  <a:lumMod val="25000"/>
                </a:srgbClr>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BED7EC18-C6C6-99E0-10DA-DC8B03098A7B}"/>
              </a:ext>
            </a:extLst>
          </p:cNvPr>
          <p:cNvSpPr/>
          <p:nvPr/>
        </p:nvSpPr>
        <p:spPr>
          <a:xfrm>
            <a:off x="5479689" y="2971800"/>
            <a:ext cx="1232622" cy="914400"/>
          </a:xfrm>
          <a:prstGeom prst="roundRect">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DADADA">
                    <a:lumMod val="25000"/>
                  </a:srgbClr>
                </a:solidFill>
                <a:latin typeface="Arial"/>
              </a:rPr>
              <a:t>11.84</a:t>
            </a:r>
            <a:r>
              <a:rPr kumimoji="0" lang="en-US" sz="2000" b="1" i="0" u="none" strike="noStrike" kern="1200" cap="none" spc="0" normalizeH="0" baseline="0" noProof="0" dirty="0">
                <a:ln>
                  <a:noFill/>
                </a:ln>
                <a:solidFill>
                  <a:srgbClr val="DADADA">
                    <a:lumMod val="25000"/>
                  </a:srgbClr>
                </a:solidFill>
                <a:effectLst/>
                <a:uLnTx/>
                <a:uFillTx/>
                <a:latin typeface="Arial"/>
                <a:ea typeface="+mn-ea"/>
                <a:cs typeface="+mn-cs"/>
              </a:rPr>
              <a:t>%</a:t>
            </a:r>
          </a:p>
        </p:txBody>
      </p:sp>
      <p:sp>
        <p:nvSpPr>
          <p:cNvPr id="10" name="Rectangle: Rounded Corners 9">
            <a:extLst>
              <a:ext uri="{FF2B5EF4-FFF2-40B4-BE49-F238E27FC236}">
                <a16:creationId xmlns:a16="http://schemas.microsoft.com/office/drawing/2014/main" id="{E790A34D-E05C-A63A-0944-3CC931B7B624}"/>
              </a:ext>
            </a:extLst>
          </p:cNvPr>
          <p:cNvSpPr/>
          <p:nvPr/>
        </p:nvSpPr>
        <p:spPr>
          <a:xfrm>
            <a:off x="3948249" y="4499516"/>
            <a:ext cx="1143000" cy="914400"/>
          </a:xfrm>
          <a:prstGeom prst="roundRect">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ADADA">
                    <a:lumMod val="25000"/>
                  </a:srgbClr>
                </a:solidFill>
                <a:effectLst/>
                <a:uLnTx/>
                <a:uFillTx/>
                <a:latin typeface="Arial"/>
                <a:ea typeface="+mn-ea"/>
                <a:cs typeface="+mn-cs"/>
              </a:rPr>
              <a:t>2</a:t>
            </a:r>
          </a:p>
        </p:txBody>
      </p:sp>
      <p:sp>
        <p:nvSpPr>
          <p:cNvPr id="11" name="Equals 10">
            <a:extLst>
              <a:ext uri="{FF2B5EF4-FFF2-40B4-BE49-F238E27FC236}">
                <a16:creationId xmlns:a16="http://schemas.microsoft.com/office/drawing/2014/main" id="{855EE4D9-95C6-6559-2FC3-9DA7F626DB89}"/>
              </a:ext>
            </a:extLst>
          </p:cNvPr>
          <p:cNvSpPr/>
          <p:nvPr/>
        </p:nvSpPr>
        <p:spPr>
          <a:xfrm>
            <a:off x="7313052" y="3686175"/>
            <a:ext cx="609600" cy="400050"/>
          </a:xfrm>
          <a:prstGeom prst="mathEqual">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DADADA">
                  <a:lumMod val="25000"/>
                </a:srgbClr>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033971C6-30FB-709D-046F-11FCF3BB084F}"/>
              </a:ext>
            </a:extLst>
          </p:cNvPr>
          <p:cNvSpPr/>
          <p:nvPr/>
        </p:nvSpPr>
        <p:spPr>
          <a:xfrm>
            <a:off x="8706298" y="3350623"/>
            <a:ext cx="1232622" cy="914400"/>
          </a:xfrm>
          <a:prstGeom prst="roundRect">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ADADA">
                    <a:lumMod val="25000"/>
                  </a:srgbClr>
                </a:solidFill>
                <a:effectLst/>
                <a:uLnTx/>
                <a:uFillTx/>
                <a:latin typeface="Arial"/>
                <a:ea typeface="+mn-ea"/>
                <a:cs typeface="+mn-cs"/>
              </a:rPr>
              <a:t> 10.32%</a:t>
            </a:r>
          </a:p>
        </p:txBody>
      </p:sp>
      <p:sp>
        <p:nvSpPr>
          <p:cNvPr id="13" name="Minus Sign 12">
            <a:extLst>
              <a:ext uri="{FF2B5EF4-FFF2-40B4-BE49-F238E27FC236}">
                <a16:creationId xmlns:a16="http://schemas.microsoft.com/office/drawing/2014/main" id="{3FA8E225-3B6F-AA45-826F-40F50E0ACF9E}"/>
              </a:ext>
            </a:extLst>
          </p:cNvPr>
          <p:cNvSpPr/>
          <p:nvPr/>
        </p:nvSpPr>
        <p:spPr>
          <a:xfrm>
            <a:off x="1983406" y="4067126"/>
            <a:ext cx="5338354" cy="15491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A25646-72F7-E36A-5193-60CF16C4EF3C}"/>
              </a:ext>
            </a:extLst>
          </p:cNvPr>
          <p:cNvSpPr txBox="1"/>
          <p:nvPr/>
        </p:nvSpPr>
        <p:spPr>
          <a:xfrm>
            <a:off x="6521450" y="5085308"/>
            <a:ext cx="4023360" cy="1200329"/>
          </a:xfrm>
          <a:prstGeom prst="rect">
            <a:avLst/>
          </a:prstGeom>
          <a:noFill/>
        </p:spPr>
        <p:txBody>
          <a:bodyPr wrap="square" rtlCol="0">
            <a:spAutoFit/>
          </a:bodyPr>
          <a:lstStyle/>
          <a:p>
            <a:r>
              <a:rPr lang="en-US" dirty="0">
                <a:ln w="0"/>
                <a:effectLst>
                  <a:outerShdw blurRad="38100" dist="25400" dir="5400000" algn="ctr" rotWithShape="0">
                    <a:srgbClr val="6E747A">
                      <a:alpha val="43000"/>
                    </a:srgbClr>
                  </a:outerShdw>
                </a:effectLst>
              </a:rPr>
              <a:t>Proposed goal of 10.32% will be obtained using race-neutral means (1%) and using race-conscious means (9.32%).</a:t>
            </a:r>
            <a:endParaRPr lang="en-US" dirty="0"/>
          </a:p>
        </p:txBody>
      </p:sp>
    </p:spTree>
    <p:extLst>
      <p:ext uri="{BB962C8B-B14F-4D97-AF65-F5344CB8AC3E}">
        <p14:creationId xmlns:p14="http://schemas.microsoft.com/office/powerpoint/2010/main" val="2006156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a:xfrm>
            <a:off x="1263650" y="640268"/>
            <a:ext cx="4049053" cy="57999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rgbClr val="0000C0">
                    <a:lumMod val="50000"/>
                  </a:srgbClr>
                </a:solidFill>
                <a:effectLst/>
                <a:uLnTx/>
                <a:uFillTx/>
                <a:ea typeface="+mn-ea"/>
                <a:cs typeface="+mn-cs"/>
              </a:rPr>
              <a:t>Public Participation</a:t>
            </a:r>
            <a:endParaRPr kumimoji="0" lang="en-US" sz="3200" b="1" i="1" u="none" strike="noStrike" kern="1200" cap="none" spc="0" normalizeH="0" baseline="0" noProof="0" dirty="0">
              <a:ln>
                <a:noFill/>
              </a:ln>
              <a:solidFill>
                <a:srgbClr val="0000C0">
                  <a:lumMod val="50000"/>
                </a:srgbClr>
              </a:solidFill>
              <a:effectLst/>
              <a:uLnTx/>
              <a:uFillTx/>
              <a:ea typeface="+mn-ea"/>
              <a:cs typeface="+mn-cs"/>
            </a:endParaRPr>
          </a:p>
          <a:p>
            <a:endParaRPr lang="en-US" dirty="0"/>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lIns="91440" tIns="45720" rIns="91440" bIns="45720" anchor="t">
            <a:normAutofit lnSpcReduction="10000"/>
          </a:bodyPr>
          <a:lstStyle/>
          <a:p>
            <a:endParaRPr lang="en-US" sz="1600" i="1" dirty="0">
              <a:solidFill>
                <a:schemeClr val="accent1"/>
              </a:solidFill>
            </a:endParaRPr>
          </a:p>
          <a:p>
            <a:pPr marL="0" indent="0">
              <a:spcBef>
                <a:spcPts val="600"/>
              </a:spcBef>
              <a:spcAft>
                <a:spcPts val="600"/>
              </a:spcAft>
              <a:buNone/>
            </a:pPr>
            <a:r>
              <a:rPr lang="en-US" sz="2400" dirty="0"/>
              <a:t>PHL is required to communicate with the public in two ways for DBE goal-setting:</a:t>
            </a:r>
          </a:p>
          <a:p>
            <a:pPr marL="687070" lvl="1" indent="-229870">
              <a:spcBef>
                <a:spcPts val="600"/>
              </a:spcBef>
              <a:spcAft>
                <a:spcPts val="600"/>
              </a:spcAft>
              <a:buFont typeface="Arial" panose="020B0604020202020204" pitchFamily="34" charset="0"/>
              <a:buChar char="•"/>
            </a:pPr>
            <a:r>
              <a:rPr lang="en-US" sz="2000" dirty="0"/>
              <a:t>Consultative process with stakeholders (today)</a:t>
            </a:r>
            <a:endParaRPr lang="en-US" sz="2000" dirty="0">
              <a:ea typeface="Open Sans"/>
              <a:cs typeface="Open Sans"/>
            </a:endParaRPr>
          </a:p>
          <a:p>
            <a:pPr marL="687070" lvl="1" indent="-229870">
              <a:spcBef>
                <a:spcPts val="600"/>
              </a:spcBef>
              <a:spcAft>
                <a:spcPts val="600"/>
              </a:spcAft>
              <a:buFont typeface="Arial" panose="020B0604020202020204" pitchFamily="34" charset="0"/>
              <a:buChar char="•"/>
            </a:pPr>
            <a:r>
              <a:rPr lang="en-US" sz="2000" dirty="0"/>
              <a:t>Publishing of goals on its website</a:t>
            </a:r>
            <a:endParaRPr lang="en-US" sz="2000" dirty="0">
              <a:ea typeface="Open Sans"/>
              <a:cs typeface="Open Sans"/>
            </a:endParaRPr>
          </a:p>
          <a:p>
            <a:pPr marL="457200" lvl="1" indent="0">
              <a:spcBef>
                <a:spcPts val="0"/>
              </a:spcBef>
              <a:spcAft>
                <a:spcPts val="0"/>
              </a:spcAft>
              <a:buNone/>
            </a:pPr>
            <a:endParaRPr lang="en-US" sz="1400" dirty="0"/>
          </a:p>
          <a:p>
            <a:pPr marL="457200" lvl="1" indent="0">
              <a:spcBef>
                <a:spcPts val="0"/>
              </a:spcBef>
              <a:spcAft>
                <a:spcPts val="0"/>
              </a:spcAft>
              <a:buNone/>
            </a:pPr>
            <a:endParaRPr lang="en-US" sz="1400" dirty="0"/>
          </a:p>
          <a:p>
            <a:pPr marL="457200" lvl="1" indent="0">
              <a:spcBef>
                <a:spcPts val="0"/>
              </a:spcBef>
              <a:spcAft>
                <a:spcPts val="0"/>
              </a:spcAft>
              <a:buNone/>
            </a:pPr>
            <a:endParaRPr lang="en-US" sz="1400" dirty="0"/>
          </a:p>
          <a:p>
            <a:pPr marL="0" indent="0" algn="ctr">
              <a:spcBef>
                <a:spcPts val="600"/>
              </a:spcBef>
              <a:spcAft>
                <a:spcPts val="600"/>
              </a:spcAft>
              <a:buNone/>
            </a:pPr>
            <a:r>
              <a:rPr lang="en-US" sz="2400" dirty="0"/>
              <a:t>Please ask us your questions now or send comments on the goal and / or methodology by </a:t>
            </a:r>
            <a:r>
              <a:rPr lang="en-US" b="1" dirty="0"/>
              <a:t>7/29/2025</a:t>
            </a:r>
            <a:r>
              <a:rPr lang="en-US" sz="2400" dirty="0"/>
              <a:t> to:</a:t>
            </a:r>
          </a:p>
          <a:p>
            <a:pPr marL="457200" lvl="1" indent="0" algn="ctr">
              <a:spcBef>
                <a:spcPts val="600"/>
              </a:spcBef>
              <a:spcAft>
                <a:spcPts val="600"/>
              </a:spcAft>
              <a:buNone/>
            </a:pPr>
            <a:r>
              <a:rPr lang="en-US" sz="2400" i="1" dirty="0">
                <a:solidFill>
                  <a:srgbClr val="237DD2"/>
                </a:solidFill>
                <a:hlinkClick r:id="rId2">
                  <a:extLst>
                    <a:ext uri="{A12FA001-AC4F-418D-AE19-62706E023703}">
                      <ahyp:hlinkClr xmlns:ahyp="http://schemas.microsoft.com/office/drawing/2018/hyperlinkcolor" val="tx"/>
                    </a:ext>
                  </a:extLst>
                </a:hlinkClick>
              </a:rPr>
              <a:t>ktighe</a:t>
            </a:r>
            <a:r>
              <a:rPr lang="en-US" sz="2400" i="1" kern="1200" dirty="0">
                <a:solidFill>
                  <a:srgbClr val="237DD2"/>
                </a:solidFill>
                <a:hlinkClick r:id="rId2">
                  <a:extLst>
                    <a:ext uri="{A12FA001-AC4F-418D-AE19-62706E023703}">
                      <ahyp:hlinkClr xmlns:ahyp="http://schemas.microsoft.com/office/drawing/2018/hyperlinkcolor" val="tx"/>
                    </a:ext>
                  </a:extLst>
                </a:hlinkClick>
              </a:rPr>
              <a:t>@</a:t>
            </a:r>
            <a:r>
              <a:rPr lang="en-US" sz="2400" i="1" dirty="0">
                <a:solidFill>
                  <a:srgbClr val="237DD2"/>
                </a:solidFill>
                <a:hlinkClick r:id="rId2">
                  <a:extLst>
                    <a:ext uri="{A12FA001-AC4F-418D-AE19-62706E023703}">
                      <ahyp:hlinkClr xmlns:ahyp="http://schemas.microsoft.com/office/drawing/2018/hyperlinkcolor" val="tx"/>
                    </a:ext>
                  </a:extLst>
                </a:hlinkClick>
              </a:rPr>
              <a:t>miconsult</a:t>
            </a:r>
            <a:r>
              <a:rPr lang="en-US" sz="2400" i="1" kern="1200" dirty="0">
                <a:solidFill>
                  <a:srgbClr val="237DD2"/>
                </a:solidFill>
                <a:hlinkClick r:id="rId2">
                  <a:extLst>
                    <a:ext uri="{A12FA001-AC4F-418D-AE19-62706E023703}">
                      <ahyp:hlinkClr xmlns:ahyp="http://schemas.microsoft.com/office/drawing/2018/hyperlinkcolor" val="tx"/>
                    </a:ext>
                  </a:extLst>
                </a:hlinkClick>
              </a:rPr>
              <a:t>.net</a:t>
            </a:r>
            <a:endParaRPr lang="en-US" sz="2400" i="1" kern="1200" dirty="0">
              <a:solidFill>
                <a:srgbClr val="237DD2"/>
              </a:solidFill>
              <a:ea typeface="Open Sans"/>
              <a:cs typeface="Open Sans"/>
              <a:hlinkClick r:id="rId2">
                <a:extLst>
                  <a:ext uri="{A12FA001-AC4F-418D-AE19-62706E023703}">
                    <ahyp:hlinkClr xmlns:ahyp="http://schemas.microsoft.com/office/drawing/2018/hyperlinkcolor" val="tx"/>
                  </a:ext>
                </a:extLst>
              </a:hlinkClick>
            </a:endParaRPr>
          </a:p>
          <a:p>
            <a:pPr marL="457200" lvl="1" indent="0" algn="ctr">
              <a:spcBef>
                <a:spcPts val="600"/>
              </a:spcBef>
              <a:spcAft>
                <a:spcPts val="600"/>
              </a:spcAft>
              <a:buNone/>
            </a:pPr>
            <a:r>
              <a:rPr lang="en-US" sz="2400" dirty="0">
                <a:solidFill>
                  <a:schemeClr val="tx2"/>
                </a:solidFill>
              </a:rPr>
              <a:t>and</a:t>
            </a:r>
          </a:p>
          <a:p>
            <a:pPr lvl="1" algn="ctr">
              <a:spcBef>
                <a:spcPts val="600"/>
              </a:spcBef>
              <a:spcAft>
                <a:spcPts val="600"/>
              </a:spcAft>
            </a:pPr>
            <a:r>
              <a:rPr lang="en-US" sz="2400" i="1" dirty="0">
                <a:solidFill>
                  <a:srgbClr val="237DD2"/>
                </a:solidFill>
                <a:hlinkClick r:id="rId3">
                  <a:extLst>
                    <a:ext uri="{A12FA001-AC4F-418D-AE19-62706E023703}">
                      <ahyp:hlinkClr xmlns:ahyp="http://schemas.microsoft.com/office/drawing/2018/hyperlinkcolor" val="tx"/>
                    </a:ext>
                  </a:extLst>
                </a:hlinkClick>
              </a:rPr>
              <a:t>deneen.wilson@phl.org</a:t>
            </a:r>
            <a:endParaRPr lang="en-US" sz="2400" i="1" dirty="0">
              <a:solidFill>
                <a:srgbClr val="237DD2"/>
              </a:solidFill>
              <a:ea typeface="Open Sans"/>
              <a:cs typeface="Open Sans"/>
              <a:hlinkClick r:id="rId3">
                <a:extLst>
                  <a:ext uri="{A12FA001-AC4F-418D-AE19-62706E023703}">
                    <ahyp:hlinkClr xmlns:ahyp="http://schemas.microsoft.com/office/drawing/2018/hyperlinkcolor" val="tx"/>
                  </a:ext>
                </a:extLst>
              </a:hlinkClick>
            </a:endParaRPr>
          </a:p>
          <a:p>
            <a:pPr marL="457200" lvl="1" indent="0" algn="ctr">
              <a:spcBef>
                <a:spcPts val="600"/>
              </a:spcBef>
              <a:spcAft>
                <a:spcPts val="600"/>
              </a:spcAft>
              <a:buNone/>
            </a:pPr>
            <a:endParaRPr lang="en-US" sz="2400" i="1" kern="1200" dirty="0">
              <a:solidFill>
                <a:schemeClr val="bg2">
                  <a:lumMod val="50000"/>
                </a:schemeClr>
              </a:solidFill>
              <a:ea typeface="Open Sans"/>
              <a:cs typeface="Open Sans"/>
            </a:endParaRPr>
          </a:p>
          <a:p>
            <a:pPr lvl="1" algn="ctr">
              <a:spcBef>
                <a:spcPts val="600"/>
              </a:spcBef>
              <a:spcAft>
                <a:spcPts val="600"/>
              </a:spcAft>
            </a:pPr>
            <a:endParaRPr lang="en-US" sz="2400" i="1" dirty="0">
              <a:solidFill>
                <a:srgbClr val="767171"/>
              </a:solidFill>
              <a:ea typeface="Open Sans"/>
              <a:cs typeface="Open Sans"/>
            </a:endParaRPr>
          </a:p>
          <a:p>
            <a:endParaRPr lang="en-US" sz="1600" i="1" dirty="0">
              <a:solidFill>
                <a:schemeClr val="accent1"/>
              </a:solidFill>
              <a:ea typeface="Open Sans"/>
              <a:cs typeface="Open Sans"/>
            </a:endParaRPr>
          </a:p>
        </p:txBody>
      </p:sp>
    </p:spTree>
    <p:extLst>
      <p:ext uri="{BB962C8B-B14F-4D97-AF65-F5344CB8AC3E}">
        <p14:creationId xmlns:p14="http://schemas.microsoft.com/office/powerpoint/2010/main" val="3208417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lane flying over a city&#10;&#10;Description automatically generated with medium confidence">
            <a:extLst>
              <a:ext uri="{FF2B5EF4-FFF2-40B4-BE49-F238E27FC236}">
                <a16:creationId xmlns:a16="http://schemas.microsoft.com/office/drawing/2014/main" id="{5CBA6089-7066-351D-354A-F0D5701514A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379" r="237" b="20014"/>
          <a:stretch/>
        </p:blipFill>
        <p:spPr>
          <a:xfrm>
            <a:off x="0" y="-19601"/>
            <a:ext cx="12192000" cy="5466812"/>
          </a:xfrm>
        </p:spPr>
      </p:pic>
      <p:sp>
        <p:nvSpPr>
          <p:cNvPr id="7" name="Text Placeholder 6">
            <a:extLst>
              <a:ext uri="{FF2B5EF4-FFF2-40B4-BE49-F238E27FC236}">
                <a16:creationId xmlns:a16="http://schemas.microsoft.com/office/drawing/2014/main" id="{05515C0C-9DC9-F69D-4E75-3908FE89866C}"/>
              </a:ext>
            </a:extLst>
          </p:cNvPr>
          <p:cNvSpPr>
            <a:spLocks noGrp="1"/>
          </p:cNvSpPr>
          <p:nvPr>
            <p:ph type="body" sz="quarter" idx="10"/>
          </p:nvPr>
        </p:nvSpPr>
        <p:spPr>
          <a:xfrm>
            <a:off x="2898240" y="737846"/>
            <a:ext cx="6865784" cy="851112"/>
          </a:xfrm>
        </p:spPr>
        <p:txBody>
          <a:bodyPr>
            <a:normAutofit/>
          </a:bodyPr>
          <a:lstStyle/>
          <a:p>
            <a:r>
              <a:rPr lang="en-US" dirty="0"/>
              <a:t>Discussion/Questions</a:t>
            </a:r>
          </a:p>
        </p:txBody>
      </p:sp>
    </p:spTree>
    <p:extLst>
      <p:ext uri="{BB962C8B-B14F-4D97-AF65-F5344CB8AC3E}">
        <p14:creationId xmlns:p14="http://schemas.microsoft.com/office/powerpoint/2010/main" val="416407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lstStyle/>
          <a:p>
            <a:r>
              <a:rPr lang="en-US" dirty="0"/>
              <a:t>Agenda</a:t>
            </a: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normAutofit/>
          </a:bodyPr>
          <a:lstStyle/>
          <a:p>
            <a:endParaRPr lang="en-US" sz="1600" i="1" dirty="0">
              <a:solidFill>
                <a:schemeClr val="accent1"/>
              </a:solidFill>
            </a:endParaRPr>
          </a:p>
          <a:p>
            <a:pPr marL="571500" indent="-571500">
              <a:lnSpc>
                <a:spcPct val="60000"/>
              </a:lnSpc>
              <a:spcBef>
                <a:spcPts val="600"/>
              </a:spcBef>
              <a:buFont typeface="Arial" panose="020B0604020202020204" pitchFamily="34" charset="0"/>
              <a:buChar char="•"/>
            </a:pPr>
            <a:r>
              <a:rPr lang="en-US" dirty="0"/>
              <a:t>Overview of PHL’s Office of Business Diversity</a:t>
            </a:r>
          </a:p>
          <a:p>
            <a:pPr marL="571500" indent="-571500">
              <a:lnSpc>
                <a:spcPct val="60000"/>
              </a:lnSpc>
              <a:spcBef>
                <a:spcPts val="600"/>
              </a:spcBef>
              <a:buFont typeface="Arial" panose="020B0604020202020204" pitchFamily="34" charset="0"/>
              <a:buChar char="•"/>
            </a:pPr>
            <a:endParaRPr lang="en-US" dirty="0"/>
          </a:p>
          <a:p>
            <a:pPr marL="571500" indent="-571500">
              <a:lnSpc>
                <a:spcPct val="60000"/>
              </a:lnSpc>
              <a:spcBef>
                <a:spcPts val="600"/>
              </a:spcBef>
              <a:buFont typeface="Arial" panose="020B0604020202020204" pitchFamily="34" charset="0"/>
              <a:buChar char="•"/>
            </a:pPr>
            <a:r>
              <a:rPr lang="en-US" dirty="0"/>
              <a:t>DBE Program Basics</a:t>
            </a:r>
          </a:p>
          <a:p>
            <a:pPr marL="571500" indent="-571500">
              <a:lnSpc>
                <a:spcPct val="60000"/>
              </a:lnSpc>
              <a:spcBef>
                <a:spcPts val="600"/>
              </a:spcBef>
              <a:buFont typeface="Arial" panose="020B0604020202020204" pitchFamily="34" charset="0"/>
              <a:buChar char="•"/>
            </a:pPr>
            <a:endParaRPr lang="en-US" dirty="0"/>
          </a:p>
          <a:p>
            <a:pPr marL="571500" indent="-571500">
              <a:lnSpc>
                <a:spcPct val="60000"/>
              </a:lnSpc>
              <a:spcBef>
                <a:spcPts val="600"/>
              </a:spcBef>
              <a:buFont typeface="Arial" panose="020B0604020202020204" pitchFamily="34" charset="0"/>
              <a:buChar char="•"/>
            </a:pPr>
            <a:r>
              <a:rPr lang="en-US" dirty="0"/>
              <a:t>PHL Goal Setting Methodology</a:t>
            </a:r>
          </a:p>
          <a:p>
            <a:pPr marL="571500" indent="-571500">
              <a:lnSpc>
                <a:spcPct val="60000"/>
              </a:lnSpc>
              <a:spcBef>
                <a:spcPts val="600"/>
              </a:spcBef>
              <a:buFont typeface="Arial" panose="020B0604020202020204" pitchFamily="34" charset="0"/>
              <a:buChar char="•"/>
            </a:pPr>
            <a:endParaRPr lang="en-US" dirty="0"/>
          </a:p>
          <a:p>
            <a:pPr marL="571500" indent="-571500">
              <a:lnSpc>
                <a:spcPct val="60000"/>
              </a:lnSpc>
              <a:spcBef>
                <a:spcPts val="600"/>
              </a:spcBef>
              <a:buFont typeface="Arial" panose="020B0604020202020204" pitchFamily="34" charset="0"/>
              <a:buChar char="•"/>
            </a:pPr>
            <a:r>
              <a:rPr lang="en-US" dirty="0"/>
              <a:t>How to Provide Comments</a:t>
            </a:r>
          </a:p>
          <a:p>
            <a:pPr marL="571500" indent="-571500">
              <a:lnSpc>
                <a:spcPct val="60000"/>
              </a:lnSpc>
              <a:spcBef>
                <a:spcPts val="600"/>
              </a:spcBef>
              <a:buFont typeface="Arial" panose="020B0604020202020204" pitchFamily="34" charset="0"/>
              <a:buChar char="•"/>
            </a:pPr>
            <a:endParaRPr lang="en-US" dirty="0"/>
          </a:p>
          <a:p>
            <a:pPr marL="571500" indent="-571500">
              <a:lnSpc>
                <a:spcPct val="60000"/>
              </a:lnSpc>
              <a:spcBef>
                <a:spcPts val="600"/>
              </a:spcBef>
              <a:buFont typeface="Arial" panose="020B0604020202020204" pitchFamily="34" charset="0"/>
              <a:buChar char="•"/>
            </a:pPr>
            <a:r>
              <a:rPr lang="en-US" dirty="0"/>
              <a:t>Questions</a:t>
            </a:r>
            <a:endParaRPr lang="en-US" sz="1600" i="1" dirty="0">
              <a:solidFill>
                <a:schemeClr val="accent1"/>
              </a:solidFill>
            </a:endParaRPr>
          </a:p>
        </p:txBody>
      </p:sp>
    </p:spTree>
    <p:extLst>
      <p:ext uri="{BB962C8B-B14F-4D97-AF65-F5344CB8AC3E}">
        <p14:creationId xmlns:p14="http://schemas.microsoft.com/office/powerpoint/2010/main" val="38058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n airplane on the runway&#10;&#10;Description automatically generated with medium confidence">
            <a:extLst>
              <a:ext uri="{FF2B5EF4-FFF2-40B4-BE49-F238E27FC236}">
                <a16:creationId xmlns:a16="http://schemas.microsoft.com/office/drawing/2014/main" id="{D5CCCC85-30B6-55CB-3B8B-85832C627C8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2360" b="30304"/>
          <a:stretch/>
        </p:blipFill>
        <p:spPr>
          <a:xfrm>
            <a:off x="0" y="0"/>
            <a:ext cx="12192000" cy="4627420"/>
          </a:xfrm>
        </p:spPr>
      </p:pic>
      <p:sp>
        <p:nvSpPr>
          <p:cNvPr id="18" name="Text Placeholder 17">
            <a:extLst>
              <a:ext uri="{FF2B5EF4-FFF2-40B4-BE49-F238E27FC236}">
                <a16:creationId xmlns:a16="http://schemas.microsoft.com/office/drawing/2014/main" id="{4364F356-06A1-0EC4-054F-8B67FC3AA191}"/>
              </a:ext>
            </a:extLst>
          </p:cNvPr>
          <p:cNvSpPr>
            <a:spLocks noGrp="1"/>
          </p:cNvSpPr>
          <p:nvPr>
            <p:ph type="body" sz="quarter" idx="11"/>
          </p:nvPr>
        </p:nvSpPr>
        <p:spPr>
          <a:xfrm>
            <a:off x="1015904" y="4856813"/>
            <a:ext cx="9403312" cy="815073"/>
          </a:xfrm>
        </p:spPr>
        <p:txBody>
          <a:bodyPr lIns="91440" tIns="45720" rIns="91440" bIns="45720" anchor="t">
            <a:noAutofit/>
          </a:bodyPr>
          <a:lstStyle/>
          <a:p>
            <a:r>
              <a:rPr lang="en-US" b="1" dirty="0"/>
              <a:t>Donna Jackson Stephans, VP </a:t>
            </a:r>
            <a:r>
              <a:rPr lang="en-US" b="1"/>
              <a:t>of Aviation</a:t>
            </a:r>
            <a:endParaRPr lang="en-US" b="1" dirty="0"/>
          </a:p>
          <a:p>
            <a:r>
              <a:rPr lang="en-US" dirty="0">
                <a:latin typeface="Open Sans SemiBold"/>
                <a:ea typeface="Open Sans SemiBold"/>
                <a:cs typeface="Open Sans SemiBold"/>
              </a:rPr>
              <a:t>DBE contact: Deneen Wilson </a:t>
            </a:r>
            <a:r>
              <a:rPr lang="en-US" dirty="0">
                <a:latin typeface="Open Sans SemiBold"/>
                <a:ea typeface="Open Sans SemiBold"/>
                <a:cs typeface="Open Sans SemiBold"/>
                <a:hlinkClick r:id="rId3">
                  <a:extLst>
                    <a:ext uri="{A12FA001-AC4F-418D-AE19-62706E023703}">
                      <ahyp:hlinkClr xmlns:ahyp="http://schemas.microsoft.com/office/drawing/2018/hyperlinkcolor" val="tx"/>
                    </a:ext>
                  </a:extLst>
                </a:hlinkClick>
              </a:rPr>
              <a:t>deneen.wilson@phl.org</a:t>
            </a:r>
            <a:endParaRPr lang="en-US" dirty="0">
              <a:latin typeface="Open Sans SemiBold"/>
              <a:ea typeface="Open Sans SemiBold"/>
              <a:cs typeface="Open Sans SemiBold"/>
            </a:endParaRPr>
          </a:p>
        </p:txBody>
      </p:sp>
      <p:sp>
        <p:nvSpPr>
          <p:cNvPr id="17" name="Text Placeholder 16">
            <a:extLst>
              <a:ext uri="{FF2B5EF4-FFF2-40B4-BE49-F238E27FC236}">
                <a16:creationId xmlns:a16="http://schemas.microsoft.com/office/drawing/2014/main" id="{AB660911-D5EB-ABE8-10FC-C2D4E3C34FEF}"/>
              </a:ext>
            </a:extLst>
          </p:cNvPr>
          <p:cNvSpPr>
            <a:spLocks noGrp="1"/>
          </p:cNvSpPr>
          <p:nvPr>
            <p:ph type="body" sz="quarter" idx="10"/>
          </p:nvPr>
        </p:nvSpPr>
        <p:spPr>
          <a:xfrm>
            <a:off x="2663108" y="1429712"/>
            <a:ext cx="6865784" cy="1345887"/>
          </a:xfrm>
        </p:spPr>
        <p:txBody>
          <a:bodyPr/>
          <a:lstStyle/>
          <a:p>
            <a:r>
              <a:rPr lang="en-US"/>
              <a:t>Thank You!</a:t>
            </a:r>
          </a:p>
        </p:txBody>
      </p:sp>
    </p:spTree>
    <p:extLst>
      <p:ext uri="{BB962C8B-B14F-4D97-AF65-F5344CB8AC3E}">
        <p14:creationId xmlns:p14="http://schemas.microsoft.com/office/powerpoint/2010/main" val="280931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EED5F30-962E-9323-B198-5614C183E35E}"/>
              </a:ext>
            </a:extLst>
          </p:cNvPr>
          <p:cNvSpPr/>
          <p:nvPr/>
        </p:nvSpPr>
        <p:spPr>
          <a:xfrm>
            <a:off x="10640291" y="5920509"/>
            <a:ext cx="1551709" cy="56148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shape&#10;&#10;Description automatically generated">
            <a:extLst>
              <a:ext uri="{FF2B5EF4-FFF2-40B4-BE49-F238E27FC236}">
                <a16:creationId xmlns:a16="http://schemas.microsoft.com/office/drawing/2014/main" id="{C578DAD5-4C2F-9823-2967-B0F9FC03717B}"/>
              </a:ext>
            </a:extLst>
          </p:cNvPr>
          <p:cNvPicPr>
            <a:picLocks noChangeAspect="1"/>
          </p:cNvPicPr>
          <p:nvPr/>
        </p:nvPicPr>
        <p:blipFill rotWithShape="1">
          <a:blip r:embed="rId2"/>
          <a:srcRect b="71451"/>
          <a:stretch/>
        </p:blipFill>
        <p:spPr>
          <a:xfrm>
            <a:off x="0" y="0"/>
            <a:ext cx="12192000" cy="1957892"/>
          </a:xfrm>
          <a:prstGeom prst="rect">
            <a:avLst/>
          </a:prstGeom>
        </p:spPr>
      </p:pic>
      <p:sp>
        <p:nvSpPr>
          <p:cNvPr id="2" name="Title 1">
            <a:extLst>
              <a:ext uri="{FF2B5EF4-FFF2-40B4-BE49-F238E27FC236}">
                <a16:creationId xmlns:a16="http://schemas.microsoft.com/office/drawing/2014/main" id="{3C2E1096-A715-C53A-C2D7-5DAB47628D41}"/>
              </a:ext>
            </a:extLst>
          </p:cNvPr>
          <p:cNvSpPr>
            <a:spLocks noGrp="1"/>
          </p:cNvSpPr>
          <p:nvPr>
            <p:ph type="title"/>
          </p:nvPr>
        </p:nvSpPr>
        <p:spPr>
          <a:xfrm>
            <a:off x="838200" y="584616"/>
            <a:ext cx="10515600" cy="659568"/>
          </a:xfrm>
        </p:spPr>
        <p:txBody>
          <a:bodyPr>
            <a:normAutofit/>
          </a:bodyPr>
          <a:lstStyle/>
          <a:p>
            <a:r>
              <a:rPr lang="en-US" sz="3200" dirty="0"/>
              <a:t>PHL’s Office of Business </a:t>
            </a:r>
            <a:r>
              <a:rPr lang="en-US" sz="3200" dirty="0">
                <a:solidFill>
                  <a:schemeClr val="tx2"/>
                </a:solidFill>
                <a:ea typeface="Open Sans ExtraBold" pitchFamily="2" charset="0"/>
                <a:cs typeface="Open Sans ExtraBold" pitchFamily="2" charset="0"/>
              </a:rPr>
              <a:t>Diversity</a:t>
            </a:r>
          </a:p>
        </p:txBody>
      </p:sp>
      <p:grpSp>
        <p:nvGrpSpPr>
          <p:cNvPr id="6" name="Group 5">
            <a:extLst>
              <a:ext uri="{FF2B5EF4-FFF2-40B4-BE49-F238E27FC236}">
                <a16:creationId xmlns:a16="http://schemas.microsoft.com/office/drawing/2014/main" id="{CEDDC51B-2F64-23EF-EB76-FF1BC2A52D7F}"/>
              </a:ext>
            </a:extLst>
          </p:cNvPr>
          <p:cNvGrpSpPr/>
          <p:nvPr/>
        </p:nvGrpSpPr>
        <p:grpSpPr>
          <a:xfrm>
            <a:off x="931355" y="1828800"/>
            <a:ext cx="10329290" cy="3931972"/>
            <a:chOff x="861800" y="1828800"/>
            <a:chExt cx="10329290" cy="3931972"/>
          </a:xfrm>
        </p:grpSpPr>
        <p:sp>
          <p:nvSpPr>
            <p:cNvPr id="7" name="Rectangle: Rounded Corners 6">
              <a:extLst>
                <a:ext uri="{FF2B5EF4-FFF2-40B4-BE49-F238E27FC236}">
                  <a16:creationId xmlns:a16="http://schemas.microsoft.com/office/drawing/2014/main" id="{785CF72C-070A-980E-EDA6-875FCD3326F4}"/>
                </a:ext>
              </a:extLst>
            </p:cNvPr>
            <p:cNvSpPr/>
            <p:nvPr/>
          </p:nvSpPr>
          <p:spPr>
            <a:xfrm>
              <a:off x="861800" y="1841195"/>
              <a:ext cx="2914934" cy="3919577"/>
            </a:xfrm>
            <a:prstGeom prst="roundRect">
              <a:avLst/>
            </a:prstGeom>
            <a:solidFill>
              <a:srgbClr val="377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1125" indent="-111125" algn="ctr"/>
              <a:r>
                <a:rPr lang="en-US" sz="1600" b="1" dirty="0">
                  <a:solidFill>
                    <a:srgbClr val="FFFFFF"/>
                  </a:solidFill>
                </a:rPr>
                <a:t>Disadvantaged Business Enterprise (DBE)</a:t>
              </a:r>
            </a:p>
            <a:p>
              <a:pPr marL="111125" indent="-111125" algn="ctr"/>
              <a:endParaRPr lang="en-US" sz="1600" dirty="0">
                <a:solidFill>
                  <a:srgbClr val="FFFFFF"/>
                </a:solidFill>
              </a:endParaRPr>
            </a:p>
            <a:p>
              <a:pPr marL="111125" indent="-111125">
                <a:buFont typeface="Arial" panose="020B0604020202020204" pitchFamily="34" charset="0"/>
                <a:buChar char="•"/>
              </a:pPr>
              <a:r>
                <a:rPr lang="en-US" sz="1600" dirty="0">
                  <a:solidFill>
                    <a:srgbClr val="FFFFFF"/>
                  </a:solidFill>
                </a:rPr>
                <a:t>Sets overall Airport goals on FAA-funded contracts </a:t>
              </a:r>
              <a:br>
                <a:rPr lang="en-US" sz="1600" dirty="0">
                  <a:solidFill>
                    <a:srgbClr val="FFFFFF"/>
                  </a:solidFill>
                </a:rPr>
              </a:br>
              <a:endParaRPr lang="en-US" sz="1600" dirty="0">
                <a:solidFill>
                  <a:srgbClr val="FFFFFF"/>
                </a:solidFill>
              </a:endParaRPr>
            </a:p>
            <a:p>
              <a:pPr marL="111125" indent="-111125">
                <a:buFont typeface="Arial" panose="020B0604020202020204" pitchFamily="34" charset="0"/>
                <a:buChar char="•"/>
              </a:pPr>
              <a:r>
                <a:rPr lang="en-US" sz="1600" dirty="0">
                  <a:solidFill>
                    <a:srgbClr val="FFFFFF"/>
                  </a:solidFill>
                </a:rPr>
                <a:t>Submits goals and plans to FAA</a:t>
              </a:r>
              <a:br>
                <a:rPr lang="en-US" sz="1600" dirty="0">
                  <a:solidFill>
                    <a:srgbClr val="FFFFFF"/>
                  </a:solidFill>
                </a:rPr>
              </a:br>
              <a:endParaRPr lang="en-US" sz="1600" dirty="0">
                <a:solidFill>
                  <a:srgbClr val="FFFFFF"/>
                </a:solidFill>
              </a:endParaRPr>
            </a:p>
            <a:p>
              <a:pPr marL="111125" indent="-111125">
                <a:buFont typeface="Arial" panose="020B0604020202020204" pitchFamily="34" charset="0"/>
                <a:buChar char="•"/>
              </a:pPr>
              <a:r>
                <a:rPr lang="en-US" sz="1600" dirty="0">
                  <a:solidFill>
                    <a:srgbClr val="FFFFFF"/>
                  </a:solidFill>
                </a:rPr>
                <a:t>Sets contract goals</a:t>
              </a:r>
              <a:br>
                <a:rPr lang="en-US" sz="1600" dirty="0">
                  <a:solidFill>
                    <a:srgbClr val="FFFFFF"/>
                  </a:solidFill>
                </a:rPr>
              </a:br>
              <a:endParaRPr lang="en-US" sz="1600" dirty="0">
                <a:solidFill>
                  <a:srgbClr val="FFFFFF"/>
                </a:solidFill>
              </a:endParaRPr>
            </a:p>
            <a:p>
              <a:pPr marL="111125" indent="-111125">
                <a:buFont typeface="Arial" panose="020B0604020202020204" pitchFamily="34" charset="0"/>
                <a:buChar char="•"/>
              </a:pPr>
              <a:r>
                <a:rPr lang="en-US" sz="1600" dirty="0">
                  <a:solidFill>
                    <a:srgbClr val="FFFFFF"/>
                  </a:solidFill>
                </a:rPr>
                <a:t>Monitors</a:t>
              </a:r>
              <a:br>
                <a:rPr lang="en-US" sz="1600" dirty="0">
                  <a:solidFill>
                    <a:srgbClr val="FFFFFF"/>
                  </a:solidFill>
                </a:rPr>
              </a:br>
              <a:endParaRPr lang="en-US" sz="1600" dirty="0">
                <a:solidFill>
                  <a:srgbClr val="FFFFFF"/>
                </a:solidFill>
              </a:endParaRPr>
            </a:p>
          </p:txBody>
        </p:sp>
        <p:sp>
          <p:nvSpPr>
            <p:cNvPr id="8" name="Rectangle: Rounded Corners 7">
              <a:extLst>
                <a:ext uri="{FF2B5EF4-FFF2-40B4-BE49-F238E27FC236}">
                  <a16:creationId xmlns:a16="http://schemas.microsoft.com/office/drawing/2014/main" id="{8C1949A1-CD42-3857-82EE-AEC2F6C7FCDA}"/>
                </a:ext>
              </a:extLst>
            </p:cNvPr>
            <p:cNvSpPr/>
            <p:nvPr/>
          </p:nvSpPr>
          <p:spPr>
            <a:xfrm>
              <a:off x="4638533" y="1828800"/>
              <a:ext cx="2914934" cy="3931972"/>
            </a:xfrm>
            <a:prstGeom prst="roundRect">
              <a:avLst/>
            </a:prstGeom>
            <a:solidFill>
              <a:srgbClr val="FCA311">
                <a:alpha val="5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1125" indent="-111125" algn="ctr"/>
              <a:r>
                <a:rPr lang="en-US" sz="1400" b="1" dirty="0">
                  <a:solidFill>
                    <a:schemeClr val="tx1">
                      <a:lumMod val="50000"/>
                    </a:schemeClr>
                  </a:solidFill>
                </a:rPr>
                <a:t>Airport Concession Disadvantaged Business Enterprise (ACDBE)</a:t>
              </a:r>
              <a:br>
                <a:rPr lang="en-US" sz="1400" b="1" dirty="0">
                  <a:solidFill>
                    <a:schemeClr val="tx1">
                      <a:lumMod val="50000"/>
                    </a:schemeClr>
                  </a:solidFill>
                </a:rPr>
              </a:br>
              <a:endParaRPr lang="en-US" sz="1400" b="1" dirty="0">
                <a:solidFill>
                  <a:schemeClr val="tx1">
                    <a:lumMod val="50000"/>
                  </a:schemeClr>
                </a:solidFill>
              </a:endParaRPr>
            </a:p>
            <a:p>
              <a:pPr marL="111125" indent="-111125" algn="ctr"/>
              <a:endParaRPr lang="en-US" sz="100" dirty="0">
                <a:solidFill>
                  <a:schemeClr val="tx1">
                    <a:lumMod val="50000"/>
                  </a:schemeClr>
                </a:solidFill>
              </a:endParaRPr>
            </a:p>
            <a:p>
              <a:pPr marL="111125" indent="-111125">
                <a:buFont typeface="Arial" panose="020B0604020202020204" pitchFamily="34" charset="0"/>
                <a:buChar char="•"/>
              </a:pPr>
              <a:r>
                <a:rPr lang="en-US" sz="1400" dirty="0">
                  <a:solidFill>
                    <a:schemeClr val="tx1">
                      <a:lumMod val="50000"/>
                    </a:schemeClr>
                  </a:solidFill>
                </a:rPr>
                <a:t>Sets overall Airport goals on FAA-funded concessions </a:t>
              </a:r>
              <a:br>
                <a:rPr lang="en-US" sz="1400" dirty="0">
                  <a:solidFill>
                    <a:schemeClr val="tx1">
                      <a:lumMod val="50000"/>
                    </a:schemeClr>
                  </a:solidFill>
                </a:rPr>
              </a:br>
              <a:endParaRPr lang="en-US" sz="1400" dirty="0">
                <a:solidFill>
                  <a:schemeClr val="tx1">
                    <a:lumMod val="50000"/>
                  </a:schemeClr>
                </a:solidFill>
              </a:endParaRPr>
            </a:p>
            <a:p>
              <a:pPr marL="111125" indent="-111125">
                <a:buFont typeface="Arial" panose="020B0604020202020204" pitchFamily="34" charset="0"/>
                <a:buChar char="•"/>
              </a:pPr>
              <a:r>
                <a:rPr lang="en-US" sz="1400" dirty="0">
                  <a:solidFill>
                    <a:schemeClr val="tx1">
                      <a:lumMod val="50000"/>
                    </a:schemeClr>
                  </a:solidFill>
                </a:rPr>
                <a:t>Submits goals and plans to FAA</a:t>
              </a:r>
            </a:p>
            <a:p>
              <a:endParaRPr lang="en-US" sz="1400" dirty="0">
                <a:solidFill>
                  <a:schemeClr val="tx1">
                    <a:lumMod val="50000"/>
                  </a:schemeClr>
                </a:solidFill>
              </a:endParaRPr>
            </a:p>
            <a:p>
              <a:pPr marL="111125" indent="-111125">
                <a:buFont typeface="Arial" panose="020B0604020202020204" pitchFamily="34" charset="0"/>
                <a:buChar char="•"/>
              </a:pPr>
              <a:r>
                <a:rPr lang="en-US" sz="1400" dirty="0">
                  <a:solidFill>
                    <a:schemeClr val="tx1">
                      <a:lumMod val="50000"/>
                    </a:schemeClr>
                  </a:solidFill>
                </a:rPr>
                <a:t>Sets concessions goals</a:t>
              </a:r>
              <a:br>
                <a:rPr lang="en-US" sz="1400" dirty="0">
                  <a:solidFill>
                    <a:schemeClr val="tx1">
                      <a:lumMod val="50000"/>
                    </a:schemeClr>
                  </a:solidFill>
                </a:rPr>
              </a:br>
              <a:endParaRPr lang="en-US" sz="1400" dirty="0">
                <a:solidFill>
                  <a:schemeClr val="tx1">
                    <a:lumMod val="50000"/>
                  </a:schemeClr>
                </a:solidFill>
              </a:endParaRPr>
            </a:p>
            <a:p>
              <a:pPr marL="111125" indent="-111125">
                <a:buFont typeface="Arial" panose="020B0604020202020204" pitchFamily="34" charset="0"/>
                <a:buChar char="•"/>
              </a:pPr>
              <a:r>
                <a:rPr lang="en-US" sz="1400" dirty="0">
                  <a:solidFill>
                    <a:schemeClr val="tx1">
                      <a:lumMod val="50000"/>
                    </a:schemeClr>
                  </a:solidFill>
                </a:rPr>
                <a:t>Monitors</a:t>
              </a:r>
              <a:br>
                <a:rPr lang="en-US" sz="1400" dirty="0">
                  <a:solidFill>
                    <a:schemeClr val="tx1">
                      <a:lumMod val="50000"/>
                    </a:schemeClr>
                  </a:solidFill>
                </a:rPr>
              </a:br>
              <a:endParaRPr lang="en-US" sz="1400" dirty="0">
                <a:solidFill>
                  <a:schemeClr val="tx1">
                    <a:lumMod val="50000"/>
                  </a:schemeClr>
                </a:solidFill>
              </a:endParaRPr>
            </a:p>
          </p:txBody>
        </p:sp>
        <p:sp>
          <p:nvSpPr>
            <p:cNvPr id="9" name="Rectangle: Rounded Corners 8">
              <a:extLst>
                <a:ext uri="{FF2B5EF4-FFF2-40B4-BE49-F238E27FC236}">
                  <a16:creationId xmlns:a16="http://schemas.microsoft.com/office/drawing/2014/main" id="{52A50EEE-8E1C-F7EE-447D-E7B8A0DD0DDC}"/>
                </a:ext>
              </a:extLst>
            </p:cNvPr>
            <p:cNvSpPr/>
            <p:nvPr/>
          </p:nvSpPr>
          <p:spPr>
            <a:xfrm>
              <a:off x="8415266" y="1828800"/>
              <a:ext cx="2775824" cy="3919576"/>
            </a:xfrm>
            <a:prstGeom prst="roundRect">
              <a:avLst/>
            </a:prstGeom>
            <a:solidFill>
              <a:srgbClr val="840A5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11125" indent="-111125" algn="ctr"/>
              <a:r>
                <a:rPr lang="en-US" sz="1500" b="1" dirty="0">
                  <a:solidFill>
                    <a:srgbClr val="FFFFFF"/>
                  </a:solidFill>
                </a:rPr>
                <a:t>DBE &amp; </a:t>
              </a:r>
            </a:p>
            <a:p>
              <a:pPr marL="111125" indent="-111125" algn="ctr"/>
              <a:r>
                <a:rPr lang="en-US" sz="1500" b="1" dirty="0">
                  <a:solidFill>
                    <a:srgbClr val="FFFFFF"/>
                  </a:solidFill>
                </a:rPr>
                <a:t>DBE Certification</a:t>
              </a:r>
            </a:p>
            <a:p>
              <a:pPr marL="111125" indent="-111125" algn="ctr"/>
              <a:r>
                <a:rPr lang="en-US" sz="1500" b="1" dirty="0">
                  <a:solidFill>
                    <a:srgbClr val="FFFFFF"/>
                  </a:solidFill>
                </a:rPr>
                <a:t>Services</a:t>
              </a:r>
              <a:endParaRPr lang="en-US" sz="1500" b="1" dirty="0">
                <a:solidFill>
                  <a:srgbClr val="FFFFFF"/>
                </a:solidFill>
                <a:ea typeface="Open Sans"/>
                <a:cs typeface="Open Sans"/>
              </a:endParaRPr>
            </a:p>
            <a:p>
              <a:pPr marL="111125" indent="-111125" algn="ctr"/>
              <a:endParaRPr lang="en-US" sz="1500" dirty="0">
                <a:solidFill>
                  <a:srgbClr val="FFFFFF"/>
                </a:solidFill>
              </a:endParaRPr>
            </a:p>
            <a:p>
              <a:pPr marL="111125" indent="-111125">
                <a:buFont typeface="Arial" panose="020B0604020202020204" pitchFamily="34" charset="0"/>
                <a:buChar char="•"/>
              </a:pPr>
              <a:r>
                <a:rPr lang="en-US" sz="1500" dirty="0">
                  <a:solidFill>
                    <a:srgbClr val="FFFFFF"/>
                  </a:solidFill>
                </a:rPr>
                <a:t>One of five certifying agencies in Pennsylvania Unified Certification Program (PAUCP)</a:t>
              </a:r>
              <a:br>
                <a:rPr lang="en-US" sz="1500" dirty="0"/>
              </a:br>
              <a:endParaRPr lang="en-US" sz="1500" dirty="0">
                <a:solidFill>
                  <a:srgbClr val="FFFFFF"/>
                </a:solidFill>
              </a:endParaRPr>
            </a:p>
            <a:p>
              <a:pPr marL="111125" indent="-111125">
                <a:buFont typeface="Arial" panose="020B0604020202020204" pitchFamily="34" charset="0"/>
                <a:buChar char="•"/>
              </a:pPr>
              <a:r>
                <a:rPr lang="en-US" sz="1500" dirty="0">
                  <a:solidFill>
                    <a:srgbClr val="FFFFFF"/>
                  </a:solidFill>
                </a:rPr>
                <a:t>Different certification than M/W/DSBE</a:t>
              </a:r>
              <a:br>
                <a:rPr lang="en-US" sz="1500" dirty="0"/>
              </a:br>
              <a:endParaRPr lang="en-US" sz="1500" dirty="0">
                <a:solidFill>
                  <a:srgbClr val="FFFFFF"/>
                </a:solidFill>
              </a:endParaRPr>
            </a:p>
            <a:p>
              <a:pPr marL="111125" indent="-111125">
                <a:buFont typeface="Arial" panose="020B0604020202020204" pitchFamily="34" charset="0"/>
                <a:buChar char="•"/>
              </a:pPr>
              <a:r>
                <a:rPr lang="en-US" sz="1500" dirty="0">
                  <a:solidFill>
                    <a:schemeClr val="accent1">
                      <a:lumMod val="20000"/>
                      <a:lumOff val="80000"/>
                    </a:schemeClr>
                  </a:solidFill>
                </a:rPr>
                <a:t>www.paucp.dbesystem.com   </a:t>
              </a:r>
              <a:endParaRPr lang="en-US" sz="1500" dirty="0">
                <a:solidFill>
                  <a:schemeClr val="accent1">
                    <a:lumMod val="20000"/>
                    <a:lumOff val="80000"/>
                  </a:schemeClr>
                </a:solidFill>
                <a:ea typeface="Open Sans"/>
                <a:cs typeface="Open Sans"/>
              </a:endParaRPr>
            </a:p>
          </p:txBody>
        </p:sp>
      </p:grpSp>
    </p:spTree>
    <p:extLst>
      <p:ext uri="{BB962C8B-B14F-4D97-AF65-F5344CB8AC3E}">
        <p14:creationId xmlns:p14="http://schemas.microsoft.com/office/powerpoint/2010/main" val="864796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lane flying over a city&#10;&#10;Description automatically generated with medium confidence">
            <a:extLst>
              <a:ext uri="{FF2B5EF4-FFF2-40B4-BE49-F238E27FC236}">
                <a16:creationId xmlns:a16="http://schemas.microsoft.com/office/drawing/2014/main" id="{5CBA6089-7066-351D-354A-F0D5701514A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379" r="237" b="20014"/>
          <a:stretch/>
        </p:blipFill>
        <p:spPr>
          <a:xfrm>
            <a:off x="0" y="-19601"/>
            <a:ext cx="12192000" cy="5466812"/>
          </a:xfrm>
        </p:spPr>
      </p:pic>
      <p:sp>
        <p:nvSpPr>
          <p:cNvPr id="7" name="Text Placeholder 6">
            <a:extLst>
              <a:ext uri="{FF2B5EF4-FFF2-40B4-BE49-F238E27FC236}">
                <a16:creationId xmlns:a16="http://schemas.microsoft.com/office/drawing/2014/main" id="{05515C0C-9DC9-F69D-4E75-3908FE89866C}"/>
              </a:ext>
            </a:extLst>
          </p:cNvPr>
          <p:cNvSpPr>
            <a:spLocks noGrp="1"/>
          </p:cNvSpPr>
          <p:nvPr>
            <p:ph type="body" sz="quarter" idx="10"/>
          </p:nvPr>
        </p:nvSpPr>
        <p:spPr>
          <a:xfrm>
            <a:off x="2898240" y="737845"/>
            <a:ext cx="6865784" cy="1345887"/>
          </a:xfrm>
        </p:spPr>
        <p:txBody>
          <a:bodyPr>
            <a:normAutofit fontScale="92500" lnSpcReduction="10000"/>
          </a:bodyPr>
          <a:lstStyle/>
          <a:p>
            <a:r>
              <a:rPr lang="en-US" dirty="0"/>
              <a:t>DBE GOAL </a:t>
            </a:r>
          </a:p>
          <a:p>
            <a:r>
              <a:rPr lang="en-US" dirty="0"/>
              <a:t>&amp; METHODOLOGY</a:t>
            </a:r>
          </a:p>
        </p:txBody>
      </p:sp>
    </p:spTree>
    <p:extLst>
      <p:ext uri="{BB962C8B-B14F-4D97-AF65-F5344CB8AC3E}">
        <p14:creationId xmlns:p14="http://schemas.microsoft.com/office/powerpoint/2010/main" val="60842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a:xfrm>
            <a:off x="906268" y="485180"/>
            <a:ext cx="6865784" cy="579999"/>
          </a:xfrm>
        </p:spPr>
        <p:txBody>
          <a:bodyPr/>
          <a:lstStyle/>
          <a:p>
            <a:pPr marR="0" lvl="0" fontAlgn="auto">
              <a:spcAft>
                <a:spcPts val="0"/>
              </a:spcAft>
              <a:buClrTx/>
              <a:buSzTx/>
              <a:tabLst/>
              <a:defRPr/>
            </a:pPr>
            <a:r>
              <a:rPr lang="en-US" dirty="0"/>
              <a:t>PHL’s DBE Requirements</a:t>
            </a: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normAutofit/>
          </a:bodyPr>
          <a:lstStyle/>
          <a:p>
            <a:endParaRPr lang="en-US" sz="1600" i="1" dirty="0">
              <a:solidFill>
                <a:schemeClr val="accent1"/>
              </a:solidFill>
            </a:endParaRPr>
          </a:p>
          <a:p>
            <a:pPr marL="0" indent="0">
              <a:spcBef>
                <a:spcPts val="600"/>
              </a:spcBef>
              <a:spcAft>
                <a:spcPts val="600"/>
              </a:spcAft>
              <a:buNone/>
            </a:pPr>
            <a:r>
              <a:rPr lang="en-US" sz="2400" dirty="0"/>
              <a:t>Governing US DOT Regulations:</a:t>
            </a:r>
          </a:p>
          <a:p>
            <a:pPr marL="800100" lvl="1" indent="-342900">
              <a:spcBef>
                <a:spcPts val="600"/>
              </a:spcBef>
              <a:spcAft>
                <a:spcPts val="600"/>
              </a:spcAft>
              <a:buFont typeface="Arial" panose="020B0604020202020204" pitchFamily="34" charset="0"/>
              <a:buChar char="•"/>
            </a:pPr>
            <a:r>
              <a:rPr lang="en-US" sz="2000" dirty="0"/>
              <a:t>49 CFR Part 26 - Participation by DBEs in Department of Transportation (DOT) Financial Assistance Programs </a:t>
            </a:r>
          </a:p>
          <a:p>
            <a:pPr marL="0" indent="0">
              <a:spcBef>
                <a:spcPts val="0"/>
              </a:spcBef>
              <a:spcAft>
                <a:spcPts val="0"/>
              </a:spcAft>
              <a:buNone/>
            </a:pPr>
            <a:endParaRPr lang="en-US" sz="1800" dirty="0"/>
          </a:p>
          <a:p>
            <a:pPr marL="0" indent="0">
              <a:spcBef>
                <a:spcPts val="600"/>
              </a:spcBef>
              <a:spcAft>
                <a:spcPts val="600"/>
              </a:spcAft>
              <a:buNone/>
            </a:pPr>
            <a:r>
              <a:rPr lang="en-US" sz="2400" dirty="0"/>
              <a:t>PHL Responsibilities:</a:t>
            </a:r>
          </a:p>
          <a:p>
            <a:pPr marL="796925" lvl="1" indent="-334963">
              <a:spcBef>
                <a:spcPts val="600"/>
              </a:spcBef>
              <a:spcAft>
                <a:spcPts val="600"/>
              </a:spcAft>
              <a:buFont typeface="Arial" panose="020B0604020202020204" pitchFamily="34" charset="0"/>
              <a:buChar char="•"/>
            </a:pPr>
            <a:r>
              <a:rPr lang="en-US" sz="2000" dirty="0"/>
              <a:t>Establish Overall Goals (set triennially) </a:t>
            </a:r>
          </a:p>
          <a:p>
            <a:pPr marL="796925" lvl="1" indent="-334963">
              <a:spcBef>
                <a:spcPts val="600"/>
              </a:spcBef>
              <a:spcAft>
                <a:spcPts val="600"/>
              </a:spcAft>
              <a:buFont typeface="Arial" panose="020B0604020202020204" pitchFamily="34" charset="0"/>
              <a:buChar char="•"/>
            </a:pPr>
            <a:r>
              <a:rPr lang="en-US" sz="2000" dirty="0"/>
              <a:t>Certification (by the Pennsylvania UCP - www.paucp.com)</a:t>
            </a:r>
          </a:p>
          <a:p>
            <a:pPr marL="796925" lvl="1" indent="-334963">
              <a:spcBef>
                <a:spcPts val="600"/>
              </a:spcBef>
              <a:spcAft>
                <a:spcPts val="600"/>
              </a:spcAft>
              <a:buFont typeface="Arial" panose="020B0604020202020204" pitchFamily="34" charset="0"/>
              <a:buChar char="•"/>
            </a:pPr>
            <a:r>
              <a:rPr lang="en-US" sz="2000" dirty="0"/>
              <a:t>Monitoring and Enforcement </a:t>
            </a:r>
          </a:p>
          <a:p>
            <a:pPr marL="796925" lvl="1" indent="-334963">
              <a:spcBef>
                <a:spcPts val="600"/>
              </a:spcBef>
              <a:spcAft>
                <a:spcPts val="600"/>
              </a:spcAft>
              <a:buFont typeface="Arial" panose="020B0604020202020204" pitchFamily="34" charset="0"/>
              <a:buChar char="•"/>
            </a:pPr>
            <a:r>
              <a:rPr lang="en-US" sz="2000" dirty="0"/>
              <a:t>Reporting</a:t>
            </a:r>
          </a:p>
          <a:p>
            <a:endParaRPr lang="en-US" sz="1600" i="1" dirty="0">
              <a:solidFill>
                <a:schemeClr val="accent1"/>
              </a:solidFill>
            </a:endParaRPr>
          </a:p>
        </p:txBody>
      </p:sp>
    </p:spTree>
    <p:extLst>
      <p:ext uri="{BB962C8B-B14F-4D97-AF65-F5344CB8AC3E}">
        <p14:creationId xmlns:p14="http://schemas.microsoft.com/office/powerpoint/2010/main" val="1616564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lstStyle/>
          <a:p>
            <a:pPr>
              <a:defRPr/>
            </a:pPr>
            <a:r>
              <a:rPr lang="en-US" dirty="0"/>
              <a:t>Establishing Overall Goals</a:t>
            </a: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a:xfrm>
            <a:off x="1263650" y="1444766"/>
            <a:ext cx="10515600" cy="4623066"/>
          </a:xfrm>
        </p:spPr>
        <p:txBody>
          <a:bodyPr>
            <a:normAutofit/>
          </a:bodyPr>
          <a:lstStyle/>
          <a:p>
            <a:pPr marL="0" lvl="1" fontAlgn="base">
              <a:spcBef>
                <a:spcPts val="600"/>
              </a:spcBef>
              <a:spcAft>
                <a:spcPts val="600"/>
              </a:spcAft>
            </a:pPr>
            <a:r>
              <a:rPr lang="en-US" sz="2200" dirty="0">
                <a:solidFill>
                  <a:schemeClr val="tx2"/>
                </a:solidFill>
              </a:rPr>
              <a:t>49 CFR 26.45 of CFR requires the Airport to set an overall DBE goals for FAA-funded projects at PHL and PNE. ​</a:t>
            </a:r>
          </a:p>
          <a:p>
            <a:pPr marL="0" lvl="1" fontAlgn="base">
              <a:spcBef>
                <a:spcPts val="600"/>
              </a:spcBef>
              <a:spcAft>
                <a:spcPts val="600"/>
              </a:spcAft>
            </a:pPr>
            <a:r>
              <a:rPr lang="en-US" sz="2200" dirty="0">
                <a:solidFill>
                  <a:schemeClr val="tx2"/>
                </a:solidFill>
              </a:rPr>
              <a:t>Overall goal must be based on demonstrable evidence of the availability of ready, willing and able DBEs relative to all businesses ready, willing and able to participate in the airport’s FAA-funded contract opportunities.​</a:t>
            </a:r>
          </a:p>
          <a:p>
            <a:pPr marL="0" lvl="1" fontAlgn="base">
              <a:spcBef>
                <a:spcPts val="600"/>
              </a:spcBef>
              <a:spcAft>
                <a:spcPts val="600"/>
              </a:spcAft>
            </a:pPr>
            <a:r>
              <a:rPr lang="en-US" sz="2200" dirty="0">
                <a:solidFill>
                  <a:schemeClr val="tx2"/>
                </a:solidFill>
              </a:rPr>
              <a:t>Goal must reflect determination of the level of DBE participation PHL would expect absent the </a:t>
            </a:r>
            <a:r>
              <a:rPr lang="en-US" sz="2200" dirty="0"/>
              <a:t>effects of discrimination.</a:t>
            </a:r>
          </a:p>
        </p:txBody>
      </p:sp>
      <p:grpSp>
        <p:nvGrpSpPr>
          <p:cNvPr id="4" name="Group 3">
            <a:extLst>
              <a:ext uri="{FF2B5EF4-FFF2-40B4-BE49-F238E27FC236}">
                <a16:creationId xmlns:a16="http://schemas.microsoft.com/office/drawing/2014/main" id="{76AFA945-0E9B-53AB-02EC-50B7EFDE6D0E}"/>
              </a:ext>
            </a:extLst>
          </p:cNvPr>
          <p:cNvGrpSpPr/>
          <p:nvPr/>
        </p:nvGrpSpPr>
        <p:grpSpPr>
          <a:xfrm>
            <a:off x="4904526" y="4511040"/>
            <a:ext cx="2476500" cy="1981200"/>
            <a:chOff x="2705100" y="4389437"/>
            <a:chExt cx="2476500" cy="1981200"/>
          </a:xfrm>
          <a:solidFill>
            <a:srgbClr val="DADADA">
              <a:lumMod val="90000"/>
            </a:srgbClr>
          </a:solidFill>
        </p:grpSpPr>
        <p:sp>
          <p:nvSpPr>
            <p:cNvPr id="5" name="Rectangle: Rounded Corners 4">
              <a:extLst>
                <a:ext uri="{FF2B5EF4-FFF2-40B4-BE49-F238E27FC236}">
                  <a16:creationId xmlns:a16="http://schemas.microsoft.com/office/drawing/2014/main" id="{AAE00F93-7494-E5FF-97B1-7070AC793FA3}"/>
                </a:ext>
              </a:extLst>
            </p:cNvPr>
            <p:cNvSpPr/>
            <p:nvPr/>
          </p:nvSpPr>
          <p:spPr>
            <a:xfrm>
              <a:off x="2705100" y="4389437"/>
              <a:ext cx="2476500" cy="838200"/>
            </a:xfrm>
            <a:prstGeom prst="roundRect">
              <a:avLst/>
            </a:prstGeom>
            <a:grp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Ready, Willing, and Able DBEs</a:t>
              </a:r>
            </a:p>
          </p:txBody>
        </p:sp>
        <p:sp>
          <p:nvSpPr>
            <p:cNvPr id="6" name="Rectangle: Rounded Corners 5">
              <a:extLst>
                <a:ext uri="{FF2B5EF4-FFF2-40B4-BE49-F238E27FC236}">
                  <a16:creationId xmlns:a16="http://schemas.microsoft.com/office/drawing/2014/main" id="{B3812B62-34DB-C855-4D67-0A0D5DCFF8F7}"/>
                </a:ext>
              </a:extLst>
            </p:cNvPr>
            <p:cNvSpPr/>
            <p:nvPr/>
          </p:nvSpPr>
          <p:spPr>
            <a:xfrm>
              <a:off x="2705100" y="5532437"/>
              <a:ext cx="2476500" cy="838200"/>
            </a:xfrm>
            <a:prstGeom prst="roundRect">
              <a:avLst/>
            </a:prstGeom>
            <a:grp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All Ready, Willing, and Able Firms</a:t>
              </a:r>
            </a:p>
          </p:txBody>
        </p:sp>
      </p:grpSp>
      <p:cxnSp>
        <p:nvCxnSpPr>
          <p:cNvPr id="8" name="Straight Connector 7">
            <a:extLst>
              <a:ext uri="{FF2B5EF4-FFF2-40B4-BE49-F238E27FC236}">
                <a16:creationId xmlns:a16="http://schemas.microsoft.com/office/drawing/2014/main" id="{51C74338-0683-4A9A-667E-8A8B2ECC4FB0}"/>
              </a:ext>
            </a:extLst>
          </p:cNvPr>
          <p:cNvCxnSpPr>
            <a:cxnSpLocks/>
          </p:cNvCxnSpPr>
          <p:nvPr/>
        </p:nvCxnSpPr>
        <p:spPr>
          <a:xfrm>
            <a:off x="4689695" y="5486400"/>
            <a:ext cx="290616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36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lstStyle/>
          <a:p>
            <a:r>
              <a:rPr lang="en-US" dirty="0"/>
              <a:t>PHL’s Current Goals</a:t>
            </a: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a:xfrm>
            <a:off x="838200" y="1503513"/>
            <a:ext cx="10515600" cy="4623066"/>
          </a:xfrm>
        </p:spPr>
        <p:txBody>
          <a:bodyPr/>
          <a:lstStyle/>
          <a:p>
            <a:endParaRPr lang="en-US" sz="1600" i="1" dirty="0">
              <a:solidFill>
                <a:schemeClr val="accent1"/>
              </a:solidFill>
            </a:endParaRPr>
          </a:p>
          <a:p>
            <a:endParaRPr lang="en-US" sz="1600" i="1" dirty="0">
              <a:solidFill>
                <a:schemeClr val="accent1"/>
              </a:solidFill>
            </a:endParaRPr>
          </a:p>
        </p:txBody>
      </p:sp>
      <p:sp>
        <p:nvSpPr>
          <p:cNvPr id="4" name="Rectangle: Rounded Corners 3">
            <a:extLst>
              <a:ext uri="{FF2B5EF4-FFF2-40B4-BE49-F238E27FC236}">
                <a16:creationId xmlns:a16="http://schemas.microsoft.com/office/drawing/2014/main" id="{3F1699EA-8DEA-0A78-7B05-FE0CE429CA86}"/>
              </a:ext>
            </a:extLst>
          </p:cNvPr>
          <p:cNvSpPr/>
          <p:nvPr/>
        </p:nvSpPr>
        <p:spPr>
          <a:xfrm>
            <a:off x="5257800" y="2415646"/>
            <a:ext cx="1676400" cy="896757"/>
          </a:xfrm>
          <a:prstGeom prst="roundRect">
            <a:avLst/>
          </a:prstGeom>
          <a:solidFill>
            <a:srgbClr val="DADADA">
              <a:lumMod val="90000"/>
            </a:srgbClr>
          </a:solidFill>
          <a:ln w="25400" cap="flat" cmpd="sng" algn="ctr">
            <a:solidFill>
              <a:srgbClr val="DADADA">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DADADA">
                    <a:lumMod val="25000"/>
                  </a:srgbClr>
                </a:solidFill>
                <a:effectLst/>
                <a:uLnTx/>
                <a:uFillTx/>
                <a:latin typeface="Arial"/>
                <a:ea typeface="+mn-ea"/>
                <a:cs typeface="+mn-cs"/>
              </a:rPr>
              <a:t>18.80%</a:t>
            </a:r>
          </a:p>
        </p:txBody>
      </p:sp>
      <p:sp>
        <p:nvSpPr>
          <p:cNvPr id="7" name="TextBox 6">
            <a:extLst>
              <a:ext uri="{FF2B5EF4-FFF2-40B4-BE49-F238E27FC236}">
                <a16:creationId xmlns:a16="http://schemas.microsoft.com/office/drawing/2014/main" id="{1A96511C-FB3D-4663-FD27-8B4FDA30615F}"/>
              </a:ext>
            </a:extLst>
          </p:cNvPr>
          <p:cNvSpPr txBox="1"/>
          <p:nvPr/>
        </p:nvSpPr>
        <p:spPr>
          <a:xfrm>
            <a:off x="3048000" y="3766685"/>
            <a:ext cx="6096000" cy="2539157"/>
          </a:xfrm>
          <a:prstGeom prst="rect">
            <a:avLst/>
          </a:prstGeom>
          <a:noFill/>
        </p:spPr>
        <p:txBody>
          <a:bodyPr wrap="square">
            <a:spAutoFit/>
          </a:bodyPr>
          <a:lstStyle/>
          <a:p>
            <a:pPr marL="0" lvl="1" algn="ctr">
              <a:spcBef>
                <a:spcPts val="0"/>
              </a:spcBef>
              <a:spcAft>
                <a:spcPts val="0"/>
              </a:spcAft>
            </a:pPr>
            <a:r>
              <a:rPr lang="en-US" kern="0" dirty="0"/>
              <a:t>The full text of the submittal is on PHL’s Website at: </a:t>
            </a:r>
          </a:p>
          <a:p>
            <a:pPr marL="0" lvl="1" algn="ctr">
              <a:spcBef>
                <a:spcPts val="0"/>
              </a:spcBef>
              <a:spcAft>
                <a:spcPts val="0"/>
              </a:spcAft>
            </a:pPr>
            <a:endParaRPr lang="en-US" sz="400" kern="0" dirty="0"/>
          </a:p>
          <a:p>
            <a:pPr algn="ctr">
              <a:spcBef>
                <a:spcPts val="0"/>
              </a:spcBef>
              <a:spcAft>
                <a:spcPts val="0"/>
              </a:spcAft>
            </a:pPr>
            <a:r>
              <a:rPr lang="en-US" kern="0" dirty="0">
                <a:solidFill>
                  <a:schemeClr val="bg2">
                    <a:lumMod val="50000"/>
                  </a:schemeClr>
                </a:solidFill>
                <a:hlinkClick r:id="rId2"/>
              </a:rPr>
              <a:t>https://www.phl.org/drupalbin/media//PHL%20DBE%202023-2025%20Goal%20Setting%20PPT%205%2023%2022%20Final%20%281%29.pdf</a:t>
            </a:r>
            <a:endParaRPr lang="en-US" kern="0" dirty="0">
              <a:solidFill>
                <a:schemeClr val="bg2">
                  <a:lumMod val="50000"/>
                </a:schemeClr>
              </a:solidFill>
              <a:highlight>
                <a:srgbClr val="FFFF00"/>
              </a:highlight>
            </a:endParaRPr>
          </a:p>
          <a:p>
            <a:pPr algn="ctr">
              <a:spcBef>
                <a:spcPts val="0"/>
              </a:spcBef>
              <a:spcAft>
                <a:spcPts val="0"/>
              </a:spcAft>
            </a:pPr>
            <a:endParaRPr lang="en-US" sz="2000" dirty="0"/>
          </a:p>
          <a:p>
            <a:pPr algn="ctr">
              <a:spcBef>
                <a:spcPts val="600"/>
              </a:spcBef>
              <a:spcAft>
                <a:spcPts val="600"/>
              </a:spcAft>
            </a:pPr>
            <a:r>
              <a:rPr lang="en-US" sz="2000" dirty="0"/>
              <a:t>PHL is currently developing its DBE goals for Federal Fiscal Years 2026-2028</a:t>
            </a:r>
            <a:endParaRPr lang="en-US" sz="2000" kern="0" dirty="0">
              <a:solidFill>
                <a:schemeClr val="bg2">
                  <a:lumMod val="50000"/>
                </a:schemeClr>
              </a:solidFill>
            </a:endParaRPr>
          </a:p>
        </p:txBody>
      </p:sp>
      <p:sp>
        <p:nvSpPr>
          <p:cNvPr id="9" name="TextBox 8">
            <a:extLst>
              <a:ext uri="{FF2B5EF4-FFF2-40B4-BE49-F238E27FC236}">
                <a16:creationId xmlns:a16="http://schemas.microsoft.com/office/drawing/2014/main" id="{4C004EC9-A1C0-8F82-6D5A-48074E179031}"/>
              </a:ext>
            </a:extLst>
          </p:cNvPr>
          <p:cNvSpPr txBox="1"/>
          <p:nvPr/>
        </p:nvSpPr>
        <p:spPr>
          <a:xfrm>
            <a:off x="4328160" y="1774718"/>
            <a:ext cx="3535680" cy="461665"/>
          </a:xfrm>
          <a:prstGeom prst="rect">
            <a:avLst/>
          </a:prstGeom>
          <a:noFill/>
        </p:spPr>
        <p:txBody>
          <a:bodyPr wrap="square" rtlCol="0">
            <a:spAutoFit/>
          </a:bodyPr>
          <a:lstStyle/>
          <a:p>
            <a:pPr algn="ctr"/>
            <a:r>
              <a:rPr lang="en-US" sz="2400" dirty="0"/>
              <a:t>PHL DBE Goal: </a:t>
            </a:r>
          </a:p>
        </p:txBody>
      </p:sp>
    </p:spTree>
    <p:extLst>
      <p:ext uri="{BB962C8B-B14F-4D97-AF65-F5344CB8AC3E}">
        <p14:creationId xmlns:p14="http://schemas.microsoft.com/office/powerpoint/2010/main" val="4252349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43464-45C0-3748-9FA9-DEA40780F298}"/>
              </a:ext>
            </a:extLst>
          </p:cNvPr>
          <p:cNvSpPr>
            <a:spLocks noGrp="1"/>
          </p:cNvSpPr>
          <p:nvPr>
            <p:ph type="body" sz="quarter" idx="10"/>
          </p:nvPr>
        </p:nvSpPr>
        <p:spPr/>
        <p:txBody>
          <a:bodyPr/>
          <a:lstStyle/>
          <a:p>
            <a:r>
              <a:rPr lang="en-US" dirty="0"/>
              <a:t>DBE Goal Setting</a:t>
            </a:r>
          </a:p>
        </p:txBody>
      </p:sp>
      <p:sp>
        <p:nvSpPr>
          <p:cNvPr id="3" name="Text Placeholder 2">
            <a:extLst>
              <a:ext uri="{FF2B5EF4-FFF2-40B4-BE49-F238E27FC236}">
                <a16:creationId xmlns:a16="http://schemas.microsoft.com/office/drawing/2014/main" id="{B909451B-DEE9-6130-8C63-F341E1D59AE3}"/>
              </a:ext>
            </a:extLst>
          </p:cNvPr>
          <p:cNvSpPr>
            <a:spLocks noGrp="1"/>
          </p:cNvSpPr>
          <p:nvPr>
            <p:ph type="body" sz="quarter" idx="11"/>
          </p:nvPr>
        </p:nvSpPr>
        <p:spPr/>
        <p:txBody>
          <a:bodyPr/>
          <a:lstStyle/>
          <a:p>
            <a:endParaRPr lang="en-US" sz="1600" i="1" dirty="0">
              <a:solidFill>
                <a:schemeClr val="accent1"/>
              </a:solidFill>
            </a:endParaRPr>
          </a:p>
          <a:p>
            <a:pPr marL="0" indent="0">
              <a:spcBef>
                <a:spcPts val="600"/>
              </a:spcBef>
              <a:spcAft>
                <a:spcPts val="600"/>
              </a:spcAft>
              <a:buNone/>
            </a:pPr>
            <a:r>
              <a:rPr lang="en-US" sz="2400" dirty="0"/>
              <a:t>Goal-setting is a two-step process:</a:t>
            </a:r>
          </a:p>
          <a:p>
            <a:pPr marL="0" indent="0">
              <a:spcBef>
                <a:spcPts val="0"/>
              </a:spcBef>
              <a:spcAft>
                <a:spcPts val="0"/>
              </a:spcAft>
              <a:buNone/>
            </a:pPr>
            <a:endParaRPr lang="en-US" sz="800" dirty="0"/>
          </a:p>
          <a:p>
            <a:pPr marL="914400" lvl="1" indent="-457200">
              <a:spcBef>
                <a:spcPts val="600"/>
              </a:spcBef>
              <a:spcAft>
                <a:spcPts val="600"/>
              </a:spcAft>
              <a:buFont typeface="+mj-lt"/>
              <a:buAutoNum type="arabicParenR"/>
            </a:pPr>
            <a:r>
              <a:rPr lang="en-US" sz="2400" dirty="0"/>
              <a:t>Establish a base figure based on the relative availability of DBEs to participate in PHL’s FAA-funded capital projects.</a:t>
            </a:r>
          </a:p>
          <a:p>
            <a:pPr marL="914400" lvl="1" indent="-457200">
              <a:spcBef>
                <a:spcPts val="600"/>
              </a:spcBef>
              <a:spcAft>
                <a:spcPts val="600"/>
              </a:spcAft>
              <a:buFont typeface="+mj-lt"/>
              <a:buAutoNum type="arabicParenR" startAt="2"/>
            </a:pPr>
            <a:r>
              <a:rPr lang="en-US" sz="2400" dirty="0"/>
              <a:t>Make any necessary adjustments to the base figure based on local market conditions</a:t>
            </a:r>
          </a:p>
          <a:p>
            <a:endParaRPr lang="en-US" sz="1600" i="1" dirty="0">
              <a:solidFill>
                <a:schemeClr val="accent1"/>
              </a:solidFill>
            </a:endParaRPr>
          </a:p>
        </p:txBody>
      </p:sp>
    </p:spTree>
    <p:extLst>
      <p:ext uri="{BB962C8B-B14F-4D97-AF65-F5344CB8AC3E}">
        <p14:creationId xmlns:p14="http://schemas.microsoft.com/office/powerpoint/2010/main" val="3325185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lane flying over a city&#10;&#10;Description automatically generated with medium confidence">
            <a:extLst>
              <a:ext uri="{FF2B5EF4-FFF2-40B4-BE49-F238E27FC236}">
                <a16:creationId xmlns:a16="http://schemas.microsoft.com/office/drawing/2014/main" id="{5CBA6089-7066-351D-354A-F0D5701514AA}"/>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379" r="237" b="20014"/>
          <a:stretch/>
        </p:blipFill>
        <p:spPr>
          <a:xfrm>
            <a:off x="0" y="-19601"/>
            <a:ext cx="12192000" cy="5466812"/>
          </a:xfrm>
        </p:spPr>
      </p:pic>
      <p:sp>
        <p:nvSpPr>
          <p:cNvPr id="7" name="Text Placeholder 6">
            <a:extLst>
              <a:ext uri="{FF2B5EF4-FFF2-40B4-BE49-F238E27FC236}">
                <a16:creationId xmlns:a16="http://schemas.microsoft.com/office/drawing/2014/main" id="{05515C0C-9DC9-F69D-4E75-3908FE89866C}"/>
              </a:ext>
            </a:extLst>
          </p:cNvPr>
          <p:cNvSpPr>
            <a:spLocks noGrp="1"/>
          </p:cNvSpPr>
          <p:nvPr>
            <p:ph type="body" sz="quarter" idx="10"/>
          </p:nvPr>
        </p:nvSpPr>
        <p:spPr>
          <a:xfrm>
            <a:off x="2898240" y="737845"/>
            <a:ext cx="6865784" cy="1345887"/>
          </a:xfrm>
        </p:spPr>
        <p:txBody>
          <a:bodyPr>
            <a:normAutofit/>
          </a:bodyPr>
          <a:lstStyle/>
          <a:p>
            <a:pPr>
              <a:spcBef>
                <a:spcPts val="600"/>
              </a:spcBef>
            </a:pPr>
            <a:r>
              <a:rPr lang="en-US" sz="3600" dirty="0"/>
              <a:t>DBE GOAL </a:t>
            </a:r>
          </a:p>
          <a:p>
            <a:pPr>
              <a:spcBef>
                <a:spcPts val="600"/>
              </a:spcBef>
            </a:pPr>
            <a:r>
              <a:rPr lang="en-US" sz="3600" dirty="0"/>
              <a:t>&amp; METHODOLOGY</a:t>
            </a:r>
          </a:p>
        </p:txBody>
      </p:sp>
    </p:spTree>
    <p:extLst>
      <p:ext uri="{BB962C8B-B14F-4D97-AF65-F5344CB8AC3E}">
        <p14:creationId xmlns:p14="http://schemas.microsoft.com/office/powerpoint/2010/main" val="1285769952"/>
      </p:ext>
    </p:extLst>
  </p:cSld>
  <p:clrMapOvr>
    <a:masterClrMapping/>
  </p:clrMapOvr>
</p:sld>
</file>

<file path=ppt/theme/theme1.xml><?xml version="1.0" encoding="utf-8"?>
<a:theme xmlns:a="http://schemas.openxmlformats.org/drawingml/2006/main" name="20pt">
  <a:themeElements>
    <a:clrScheme name="Custom 4">
      <a:dk1>
        <a:srgbClr val="072C62"/>
      </a:dk1>
      <a:lt1>
        <a:srgbClr val="FFFFFF"/>
      </a:lt1>
      <a:dk2>
        <a:srgbClr val="072C62"/>
      </a:dk2>
      <a:lt2>
        <a:srgbClr val="E7E6E6"/>
      </a:lt2>
      <a:accent1>
        <a:srgbClr val="FCA311"/>
      </a:accent1>
      <a:accent2>
        <a:srgbClr val="0176E0"/>
      </a:accent2>
      <a:accent3>
        <a:srgbClr val="86BBD7"/>
      </a:accent3>
      <a:accent4>
        <a:srgbClr val="840A54"/>
      </a:accent4>
      <a:accent5>
        <a:srgbClr val="0D0630"/>
      </a:accent5>
      <a:accent6>
        <a:srgbClr val="FFFFFF"/>
      </a:accent6>
      <a:hlink>
        <a:srgbClr val="0176E0"/>
      </a:hlink>
      <a:folHlink>
        <a:srgbClr val="840A54"/>
      </a:folHlink>
    </a:clrScheme>
    <a:fontScheme name="Open 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pt" id="{583C035C-E8DD-4701-9943-AFAA654028C9}" vid="{27B30C26-512B-4D92-92ED-957AF8C542E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EDA61F0F583C498E13480604CE64ED" ma:contentTypeVersion="14" ma:contentTypeDescription="Create a new document." ma:contentTypeScope="" ma:versionID="cec7e350e46f886563e190a47a6ab8ef">
  <xsd:schema xmlns:xsd="http://www.w3.org/2001/XMLSchema" xmlns:xs="http://www.w3.org/2001/XMLSchema" xmlns:p="http://schemas.microsoft.com/office/2006/metadata/properties" xmlns:ns2="c5d1c654-c557-4cd6-bdb0-8c411256dad4" xmlns:ns3="dd55be09-3c2b-4524-a3ae-a4e5e93e0daf" targetNamespace="http://schemas.microsoft.com/office/2006/metadata/properties" ma:root="true" ma:fieldsID="7ccbdae312997d3218a5eeecc6ec7be3" ns2:_="" ns3:_="">
    <xsd:import namespace="c5d1c654-c557-4cd6-bdb0-8c411256dad4"/>
    <xsd:import namespace="dd55be09-3c2b-4524-a3ae-a4e5e93e0d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1c654-c557-4cd6-bdb0-8c411256da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45be9e-39d6-4e1d-9a81-945eab8610c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55be09-3c2b-4524-a3ae-a4e5e93e0da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0aa010-f6ff-4505-9377-b081d1ce862c}" ma:internalName="TaxCatchAll" ma:showField="CatchAllData" ma:web="dd55be09-3c2b-4524-a3ae-a4e5e93e0da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d1c654-c557-4cd6-bdb0-8c411256dad4">
      <Terms xmlns="http://schemas.microsoft.com/office/infopath/2007/PartnerControls"/>
    </lcf76f155ced4ddcb4097134ff3c332f>
    <TaxCatchAll xmlns="dd55be09-3c2b-4524-a3ae-a4e5e93e0da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BB2629-DFAB-4B9F-B67C-DF61B834FCCD}">
  <ds:schemaRefs>
    <ds:schemaRef ds:uri="c5d1c654-c557-4cd6-bdb0-8c411256dad4"/>
    <ds:schemaRef ds:uri="dd55be09-3c2b-4524-a3ae-a4e5e93e0d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A1227B5-E5E0-473B-B5ED-7518001CAC7C}">
  <ds:schemaRefs>
    <ds:schemaRef ds:uri="48eb66b2-6e91-40ad-bad3-1b876b41355c"/>
    <ds:schemaRef ds:uri="6493fdb1-321f-4faa-b6dc-76830e635913"/>
    <ds:schemaRef ds:uri="c5d1c654-c557-4cd6-bdb0-8c411256dad4"/>
    <ds:schemaRef ds:uri="dd55be09-3c2b-4524-a3ae-a4e5e93e0da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AFA4FDF-3930-4270-B5AE-75C8AA75A9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20pt</Template>
  <TotalTime>1605</TotalTime>
  <Words>1105</Words>
  <Application>Microsoft Office PowerPoint</Application>
  <PresentationFormat>Widescreen</PresentationFormat>
  <Paragraphs>257</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Open Sans</vt:lpstr>
      <vt:lpstr>Open Sans ExtraBold</vt:lpstr>
      <vt:lpstr>Open Sans Light</vt:lpstr>
      <vt:lpstr>Open Sans SemiBold</vt:lpstr>
      <vt:lpstr>Times New Roman</vt:lpstr>
      <vt:lpstr>20pt</vt:lpstr>
      <vt:lpstr>PowerPoint Presentation</vt:lpstr>
      <vt:lpstr>PowerPoint Presentation</vt:lpstr>
      <vt:lpstr>PHL’s Office of Business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this slide</dc:title>
  <dc:creator>Joseph Avila-Guilin</dc:creator>
  <cp:lastModifiedBy>Kristin Tighe</cp:lastModifiedBy>
  <cp:revision>112</cp:revision>
  <dcterms:created xsi:type="dcterms:W3CDTF">2023-03-29T15:17:19Z</dcterms:created>
  <dcterms:modified xsi:type="dcterms:W3CDTF">2025-07-22T18:43:09Z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0x01010074EDA61F0F583C498E13480604CE64ED</vt:lpwstr>
  </property>
  <property fmtid="{D5CDD505-2E9C-101B-9397-08002B2CF9AE}" pid="3" name="MediaServiceImageTags">
    <vt:lpwstr/>
  </property>
</Properties>
</file>